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69" r:id="rId3"/>
    <p:sldId id="270" r:id="rId4"/>
    <p:sldId id="259" r:id="rId5"/>
    <p:sldId id="260" r:id="rId6"/>
    <p:sldId id="276" r:id="rId7"/>
    <p:sldId id="273" r:id="rId8"/>
    <p:sldId id="275" r:id="rId9"/>
    <p:sldId id="261" r:id="rId10"/>
    <p:sldId id="311" r:id="rId11"/>
    <p:sldId id="312" r:id="rId12"/>
    <p:sldId id="313" r:id="rId13"/>
    <p:sldId id="314" r:id="rId14"/>
    <p:sldId id="315" r:id="rId15"/>
    <p:sldId id="316" r:id="rId16"/>
    <p:sldId id="283" r:id="rId17"/>
    <p:sldId id="277" r:id="rId18"/>
    <p:sldId id="279" r:id="rId19"/>
    <p:sldId id="284" r:id="rId20"/>
    <p:sldId id="285" r:id="rId21"/>
    <p:sldId id="280" r:id="rId22"/>
    <p:sldId id="310" r:id="rId23"/>
    <p:sldId id="290" r:id="rId24"/>
    <p:sldId id="291" r:id="rId25"/>
    <p:sldId id="317" r:id="rId26"/>
    <p:sldId id="288"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2819" autoAdjust="0"/>
  </p:normalViewPr>
  <p:slideViewPr>
    <p:cSldViewPr snapToGrid="0">
      <p:cViewPr varScale="1">
        <p:scale>
          <a:sx n="64" d="100"/>
          <a:sy n="64" d="100"/>
        </p:scale>
        <p:origin x="6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CF9390-0CD0-4603-B56C-F777C1E261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2A3EE3-6D1F-49D9-8EAD-7A9C15D2E4A0}">
      <dgm:prSet custT="1"/>
      <dgm:spPr/>
      <dgm:t>
        <a:bodyPr/>
        <a:lstStyle/>
        <a:p>
          <a:r>
            <a:rPr lang="en-US" sz="2800" dirty="0" smtClean="0"/>
            <a:t>Introduction</a:t>
          </a:r>
          <a:endParaRPr lang="en-US" sz="2800" dirty="0"/>
        </a:p>
      </dgm:t>
    </dgm:pt>
    <dgm:pt modelId="{201BB300-C047-4A2C-A7A4-CD4114703670}" type="parTrans" cxnId="{8B71CDEB-F283-4F58-9983-9949E63144D2}">
      <dgm:prSet/>
      <dgm:spPr/>
      <dgm:t>
        <a:bodyPr/>
        <a:lstStyle/>
        <a:p>
          <a:endParaRPr lang="en-US" sz="2800"/>
        </a:p>
      </dgm:t>
    </dgm:pt>
    <dgm:pt modelId="{32A3001C-F7F5-431B-8B0D-62540869B3C5}" type="sibTrans" cxnId="{8B71CDEB-F283-4F58-9983-9949E63144D2}">
      <dgm:prSet/>
      <dgm:spPr/>
      <dgm:t>
        <a:bodyPr/>
        <a:lstStyle/>
        <a:p>
          <a:endParaRPr lang="en-US" sz="2800"/>
        </a:p>
      </dgm:t>
    </dgm:pt>
    <dgm:pt modelId="{FCC639A9-3CAB-47D1-AF13-A219D25542B2}">
      <dgm:prSet custT="1"/>
      <dgm:spPr/>
      <dgm:t>
        <a:bodyPr/>
        <a:lstStyle/>
        <a:p>
          <a:r>
            <a:rPr lang="en-US" sz="2800" dirty="0" smtClean="0"/>
            <a:t>Small talk</a:t>
          </a:r>
          <a:endParaRPr lang="en-US" sz="2800" dirty="0"/>
        </a:p>
      </dgm:t>
    </dgm:pt>
    <dgm:pt modelId="{41469A04-A68E-4DAE-A7E6-11EF36608AC0}" type="parTrans" cxnId="{E1B1F0B3-0CFA-476F-978C-51D41AF342F1}">
      <dgm:prSet/>
      <dgm:spPr/>
      <dgm:t>
        <a:bodyPr/>
        <a:lstStyle/>
        <a:p>
          <a:endParaRPr lang="en-US" sz="2800"/>
        </a:p>
      </dgm:t>
    </dgm:pt>
    <dgm:pt modelId="{3ADB6608-DA27-4FFC-8F3B-A65319AD5043}" type="sibTrans" cxnId="{E1B1F0B3-0CFA-476F-978C-51D41AF342F1}">
      <dgm:prSet/>
      <dgm:spPr/>
      <dgm:t>
        <a:bodyPr/>
        <a:lstStyle/>
        <a:p>
          <a:endParaRPr lang="en-US" sz="2800"/>
        </a:p>
      </dgm:t>
    </dgm:pt>
    <dgm:pt modelId="{2281A3DF-A5B4-49BC-992F-D5E68D6CC2E1}">
      <dgm:prSet custT="1"/>
      <dgm:spPr/>
      <dgm:t>
        <a:bodyPr/>
        <a:lstStyle/>
        <a:p>
          <a:r>
            <a:rPr lang="en-US" sz="2800" dirty="0" smtClean="0"/>
            <a:t>Information gathering</a:t>
          </a:r>
          <a:endParaRPr lang="en-US" sz="2800" dirty="0"/>
        </a:p>
      </dgm:t>
    </dgm:pt>
    <dgm:pt modelId="{3108D813-6983-438D-9C67-649EFDDDA852}" type="parTrans" cxnId="{15833B99-6F76-43E2-8FD4-B66BC147F881}">
      <dgm:prSet/>
      <dgm:spPr/>
      <dgm:t>
        <a:bodyPr/>
        <a:lstStyle/>
        <a:p>
          <a:endParaRPr lang="en-US" sz="2800"/>
        </a:p>
      </dgm:t>
    </dgm:pt>
    <dgm:pt modelId="{C2572446-7C35-47A6-AC16-3C43A75B1D4D}" type="sibTrans" cxnId="{15833B99-6F76-43E2-8FD4-B66BC147F881}">
      <dgm:prSet/>
      <dgm:spPr/>
      <dgm:t>
        <a:bodyPr/>
        <a:lstStyle/>
        <a:p>
          <a:endParaRPr lang="en-US" sz="2800"/>
        </a:p>
      </dgm:t>
    </dgm:pt>
    <dgm:pt modelId="{3D09B979-7363-4FFE-BCA7-3AE986EF3C27}">
      <dgm:prSet custT="1"/>
      <dgm:spPr/>
      <dgm:t>
        <a:bodyPr/>
        <a:lstStyle/>
        <a:p>
          <a:r>
            <a:rPr lang="en-US" sz="2800" dirty="0" smtClean="0"/>
            <a:t>Question Answer</a:t>
          </a:r>
          <a:endParaRPr lang="en-US" sz="2800" dirty="0"/>
        </a:p>
      </dgm:t>
    </dgm:pt>
    <dgm:pt modelId="{05605577-70B4-464F-9BFD-70408D7253D0}" type="parTrans" cxnId="{8F034BBA-F1D2-4444-A18A-23CD8E264D3A}">
      <dgm:prSet/>
      <dgm:spPr/>
      <dgm:t>
        <a:bodyPr/>
        <a:lstStyle/>
        <a:p>
          <a:endParaRPr lang="en-US" sz="2800"/>
        </a:p>
      </dgm:t>
    </dgm:pt>
    <dgm:pt modelId="{31466921-1C6A-49D3-9B6A-E9E1DD74751F}" type="sibTrans" cxnId="{8F034BBA-F1D2-4444-A18A-23CD8E264D3A}">
      <dgm:prSet/>
      <dgm:spPr/>
      <dgm:t>
        <a:bodyPr/>
        <a:lstStyle/>
        <a:p>
          <a:endParaRPr lang="en-US" sz="2800"/>
        </a:p>
      </dgm:t>
    </dgm:pt>
    <dgm:pt modelId="{BB6D7224-76E7-416E-9AA7-AE995848866B}">
      <dgm:prSet custT="1"/>
      <dgm:spPr/>
      <dgm:t>
        <a:bodyPr/>
        <a:lstStyle/>
        <a:p>
          <a:r>
            <a:rPr lang="en-US" sz="2800" dirty="0" smtClean="0"/>
            <a:t>Wrapping up</a:t>
          </a:r>
          <a:endParaRPr lang="en-US" sz="2800" dirty="0"/>
        </a:p>
      </dgm:t>
    </dgm:pt>
    <dgm:pt modelId="{080CD887-4A6C-4306-8630-3457E819577A}" type="parTrans" cxnId="{58450E97-885F-4C26-AA65-77D8763ACA20}">
      <dgm:prSet/>
      <dgm:spPr/>
      <dgm:t>
        <a:bodyPr/>
        <a:lstStyle/>
        <a:p>
          <a:endParaRPr lang="en-US" sz="2800"/>
        </a:p>
      </dgm:t>
    </dgm:pt>
    <dgm:pt modelId="{B4C3941A-C633-486A-A081-89D642C20803}" type="sibTrans" cxnId="{58450E97-885F-4C26-AA65-77D8763ACA20}">
      <dgm:prSet/>
      <dgm:spPr/>
      <dgm:t>
        <a:bodyPr/>
        <a:lstStyle/>
        <a:p>
          <a:endParaRPr lang="en-US" sz="2800"/>
        </a:p>
      </dgm:t>
    </dgm:pt>
    <dgm:pt modelId="{E4FE058C-0BBB-4DE4-99F5-5AEE361166EB}" type="pres">
      <dgm:prSet presAssocID="{71CF9390-0CD0-4603-B56C-F777C1E2617A}" presName="root" presStyleCnt="0">
        <dgm:presLayoutVars>
          <dgm:dir/>
          <dgm:resizeHandles val="exact"/>
        </dgm:presLayoutVars>
      </dgm:prSet>
      <dgm:spPr/>
      <dgm:t>
        <a:bodyPr/>
        <a:lstStyle/>
        <a:p>
          <a:endParaRPr lang="en-US"/>
        </a:p>
      </dgm:t>
    </dgm:pt>
    <dgm:pt modelId="{34A5CA24-9A5A-4C29-947A-FD315AB757AB}" type="pres">
      <dgm:prSet presAssocID="{A92A3EE3-6D1F-49D9-8EAD-7A9C15D2E4A0}" presName="compNode" presStyleCnt="0"/>
      <dgm:spPr/>
    </dgm:pt>
    <dgm:pt modelId="{193190C2-1AD3-4FEE-B0AD-61A98B0674EE}" type="pres">
      <dgm:prSet presAssocID="{A92A3EE3-6D1F-49D9-8EAD-7A9C15D2E4A0}" presName="bgRect" presStyleLbl="bgShp" presStyleIdx="0" presStyleCnt="5"/>
      <dgm:spPr/>
    </dgm:pt>
    <dgm:pt modelId="{88A948ED-A8BC-445B-B91D-AAC861728C4E}" type="pres">
      <dgm:prSet presAssocID="{A92A3EE3-6D1F-49D9-8EAD-7A9C15D2E4A0}" presName="iconRect" presStyleLbl="node1" presStyleIdx="0" presStyleCnt="5"/>
      <dgm:spPr>
        <a:blipFill rotWithShape="1">
          <a:blip xmlns:r="http://schemas.openxmlformats.org/officeDocument/2006/relationships" r:embed="rId1"/>
          <a:stretch>
            <a:fillRect/>
          </a:stretch>
        </a:blipFill>
        <a:ln>
          <a:noFill/>
        </a:ln>
      </dgm:spPr>
      <dgm:t>
        <a:bodyPr/>
        <a:lstStyle/>
        <a:p>
          <a:endParaRPr lang="en-US"/>
        </a:p>
      </dgm:t>
      <dgm:extLst/>
    </dgm:pt>
    <dgm:pt modelId="{0F4E63E3-C5D7-4096-B7F5-FE8DF95B9C73}" type="pres">
      <dgm:prSet presAssocID="{A92A3EE3-6D1F-49D9-8EAD-7A9C15D2E4A0}" presName="spaceRect" presStyleCnt="0"/>
      <dgm:spPr/>
    </dgm:pt>
    <dgm:pt modelId="{A8F9E529-8716-46C4-8669-6D2361CE699A}" type="pres">
      <dgm:prSet presAssocID="{A92A3EE3-6D1F-49D9-8EAD-7A9C15D2E4A0}" presName="parTx" presStyleLbl="revTx" presStyleIdx="0" presStyleCnt="5">
        <dgm:presLayoutVars>
          <dgm:chMax val="0"/>
          <dgm:chPref val="0"/>
        </dgm:presLayoutVars>
      </dgm:prSet>
      <dgm:spPr/>
      <dgm:t>
        <a:bodyPr/>
        <a:lstStyle/>
        <a:p>
          <a:endParaRPr lang="en-US"/>
        </a:p>
      </dgm:t>
    </dgm:pt>
    <dgm:pt modelId="{6243C8B9-6F7B-485A-81EA-5BCA7817C0F7}" type="pres">
      <dgm:prSet presAssocID="{32A3001C-F7F5-431B-8B0D-62540869B3C5}" presName="sibTrans" presStyleCnt="0"/>
      <dgm:spPr/>
    </dgm:pt>
    <dgm:pt modelId="{6A7934F9-B82B-4D80-BCE7-22C82CCC0888}" type="pres">
      <dgm:prSet presAssocID="{FCC639A9-3CAB-47D1-AF13-A219D25542B2}" presName="compNode" presStyleCnt="0"/>
      <dgm:spPr/>
    </dgm:pt>
    <dgm:pt modelId="{00D79E17-4898-47B1-A829-8032DDBEB0A5}" type="pres">
      <dgm:prSet presAssocID="{FCC639A9-3CAB-47D1-AF13-A219D25542B2}" presName="bgRect" presStyleLbl="bgShp" presStyleIdx="1" presStyleCnt="5"/>
      <dgm:spPr/>
    </dgm:pt>
    <dgm:pt modelId="{DA339657-EA68-4006-9C1C-20F4D05AD2C8}" type="pres">
      <dgm:prSet presAssocID="{FCC639A9-3CAB-47D1-AF13-A219D25542B2}" presName="iconRect" presStyleLbl="node1" presStyleIdx="1" presStyleCnt="5"/>
      <dgm:spPr>
        <a:blipFill rotWithShape="1">
          <a:blip xmlns:r="http://schemas.openxmlformats.org/officeDocument/2006/relationships" r:embed="rId2"/>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70A2BD45-9ADB-44C0-BF50-B2109EF9CCDA}" type="pres">
      <dgm:prSet presAssocID="{FCC639A9-3CAB-47D1-AF13-A219D25542B2}" presName="spaceRect" presStyleCnt="0"/>
      <dgm:spPr/>
    </dgm:pt>
    <dgm:pt modelId="{908B7FC4-680B-4A88-BF02-AA50BA20A8B9}" type="pres">
      <dgm:prSet presAssocID="{FCC639A9-3CAB-47D1-AF13-A219D25542B2}" presName="parTx" presStyleLbl="revTx" presStyleIdx="1" presStyleCnt="5">
        <dgm:presLayoutVars>
          <dgm:chMax val="0"/>
          <dgm:chPref val="0"/>
        </dgm:presLayoutVars>
      </dgm:prSet>
      <dgm:spPr/>
      <dgm:t>
        <a:bodyPr/>
        <a:lstStyle/>
        <a:p>
          <a:endParaRPr lang="en-US"/>
        </a:p>
      </dgm:t>
    </dgm:pt>
    <dgm:pt modelId="{D41DD06B-C467-426C-BBE5-BE66EA8167B5}" type="pres">
      <dgm:prSet presAssocID="{3ADB6608-DA27-4FFC-8F3B-A65319AD5043}" presName="sibTrans" presStyleCnt="0"/>
      <dgm:spPr/>
    </dgm:pt>
    <dgm:pt modelId="{AD483990-3358-4FDC-AE66-67301296BEF3}" type="pres">
      <dgm:prSet presAssocID="{2281A3DF-A5B4-49BC-992F-D5E68D6CC2E1}" presName="compNode" presStyleCnt="0"/>
      <dgm:spPr/>
    </dgm:pt>
    <dgm:pt modelId="{33A6F5B1-D195-4FFE-9912-5D5A61D0EC5D}" type="pres">
      <dgm:prSet presAssocID="{2281A3DF-A5B4-49BC-992F-D5E68D6CC2E1}" presName="bgRect" presStyleLbl="bgShp" presStyleIdx="2" presStyleCnt="5"/>
      <dgm:spPr/>
    </dgm:pt>
    <dgm:pt modelId="{5F9010A5-1646-448A-A0D1-27B84E3715B3}" type="pres">
      <dgm:prSet presAssocID="{2281A3DF-A5B4-49BC-992F-D5E68D6CC2E1}" presName="iconRect" presStyleLbl="node1" presStyleIdx="2" presStyleCnt="5"/>
      <dgm:spPr>
        <a:blipFill rotWithShape="1">
          <a:blip xmlns:r="http://schemas.openxmlformats.org/officeDocument/2006/relationships" r:embed="rId3"/>
          <a:stretch>
            <a:fillRect/>
          </a:stretch>
        </a:blipFill>
        <a:ln>
          <a:noFill/>
        </a:ln>
      </dgm:spPr>
      <dgm:t>
        <a:bodyPr/>
        <a:lstStyle/>
        <a:p>
          <a:endParaRPr lang="en-US"/>
        </a:p>
      </dgm:t>
      <dgm:extLst>
        <a:ext uri="{E40237B7-FDA0-4F09-8148-C483321AD2D9}">
          <dgm14:cNvPr xmlns:dgm14="http://schemas.microsoft.com/office/drawing/2010/diagram" id="0" name="" descr="Handshake"/>
        </a:ext>
      </dgm:extLst>
    </dgm:pt>
    <dgm:pt modelId="{1DB33C1F-42C5-4736-854D-380F9A0B3207}" type="pres">
      <dgm:prSet presAssocID="{2281A3DF-A5B4-49BC-992F-D5E68D6CC2E1}" presName="spaceRect" presStyleCnt="0"/>
      <dgm:spPr/>
    </dgm:pt>
    <dgm:pt modelId="{D94CD746-118D-4B09-810C-8A171C2A6E37}" type="pres">
      <dgm:prSet presAssocID="{2281A3DF-A5B4-49BC-992F-D5E68D6CC2E1}" presName="parTx" presStyleLbl="revTx" presStyleIdx="2" presStyleCnt="5">
        <dgm:presLayoutVars>
          <dgm:chMax val="0"/>
          <dgm:chPref val="0"/>
        </dgm:presLayoutVars>
      </dgm:prSet>
      <dgm:spPr/>
      <dgm:t>
        <a:bodyPr/>
        <a:lstStyle/>
        <a:p>
          <a:endParaRPr lang="en-US"/>
        </a:p>
      </dgm:t>
    </dgm:pt>
    <dgm:pt modelId="{6801E891-69F9-4349-BA72-0BDD7F913E3B}" type="pres">
      <dgm:prSet presAssocID="{C2572446-7C35-47A6-AC16-3C43A75B1D4D}" presName="sibTrans" presStyleCnt="0"/>
      <dgm:spPr/>
    </dgm:pt>
    <dgm:pt modelId="{5C480BFB-A1C3-483D-8046-6C1151F44B08}" type="pres">
      <dgm:prSet presAssocID="{3D09B979-7363-4FFE-BCA7-3AE986EF3C27}" presName="compNode" presStyleCnt="0"/>
      <dgm:spPr/>
    </dgm:pt>
    <dgm:pt modelId="{26447CAE-D317-44BB-9CC6-9EA9FF542947}" type="pres">
      <dgm:prSet presAssocID="{3D09B979-7363-4FFE-BCA7-3AE986EF3C27}" presName="bgRect" presStyleLbl="bgShp" presStyleIdx="3" presStyleCnt="5"/>
      <dgm:spPr/>
    </dgm:pt>
    <dgm:pt modelId="{04E0171E-E3D9-4C27-B91F-E4FCC5F81BC1}" type="pres">
      <dgm:prSet presAssocID="{3D09B979-7363-4FFE-BCA7-3AE986EF3C27}" presName="iconRect" presStyleLbl="node1" presStyleIdx="3" presStyleCnt="5"/>
      <dgm:spPr>
        <a:blipFill rotWithShape="1">
          <a:blip xmlns:r="http://schemas.openxmlformats.org/officeDocument/2006/relationships" r:embed="rId4"/>
          <a:stretch>
            <a:fillRect/>
          </a:stretch>
        </a:blipFill>
        <a:ln>
          <a:noFill/>
        </a:ln>
      </dgm:spPr>
      <dgm:t>
        <a:bodyPr/>
        <a:lstStyle/>
        <a:p>
          <a:endParaRPr lang="en-US"/>
        </a:p>
      </dgm:t>
      <dgm:extLst>
        <a:ext uri="{E40237B7-FDA0-4F09-8148-C483321AD2D9}">
          <dgm14:cNvPr xmlns:dgm14="http://schemas.microsoft.com/office/drawing/2010/diagram" id="0" name="" descr="Medicine"/>
        </a:ext>
      </dgm:extLst>
    </dgm:pt>
    <dgm:pt modelId="{A8D57016-52A2-48F9-B4A2-7DAACD51E01F}" type="pres">
      <dgm:prSet presAssocID="{3D09B979-7363-4FFE-BCA7-3AE986EF3C27}" presName="spaceRect" presStyleCnt="0"/>
      <dgm:spPr/>
    </dgm:pt>
    <dgm:pt modelId="{F0780B3E-9C60-49DF-BFD9-7C64F058B6D0}" type="pres">
      <dgm:prSet presAssocID="{3D09B979-7363-4FFE-BCA7-3AE986EF3C27}" presName="parTx" presStyleLbl="revTx" presStyleIdx="3" presStyleCnt="5">
        <dgm:presLayoutVars>
          <dgm:chMax val="0"/>
          <dgm:chPref val="0"/>
        </dgm:presLayoutVars>
      </dgm:prSet>
      <dgm:spPr/>
      <dgm:t>
        <a:bodyPr/>
        <a:lstStyle/>
        <a:p>
          <a:endParaRPr lang="en-US"/>
        </a:p>
      </dgm:t>
    </dgm:pt>
    <dgm:pt modelId="{358BFB22-FBBF-40CC-A226-F358CE778C55}" type="pres">
      <dgm:prSet presAssocID="{31466921-1C6A-49D3-9B6A-E9E1DD74751F}" presName="sibTrans" presStyleCnt="0"/>
      <dgm:spPr/>
    </dgm:pt>
    <dgm:pt modelId="{D5EFAB48-45AD-4C1A-81A6-65CE4009F7E4}" type="pres">
      <dgm:prSet presAssocID="{BB6D7224-76E7-416E-9AA7-AE995848866B}" presName="compNode" presStyleCnt="0"/>
      <dgm:spPr/>
    </dgm:pt>
    <dgm:pt modelId="{F7294493-11AD-4725-A120-9FAE358F72A6}" type="pres">
      <dgm:prSet presAssocID="{BB6D7224-76E7-416E-9AA7-AE995848866B}" presName="bgRect" presStyleLbl="bgShp" presStyleIdx="4" presStyleCnt="5"/>
      <dgm:spPr/>
    </dgm:pt>
    <dgm:pt modelId="{55A7F239-486D-4803-AA12-55D6792BEA54}" type="pres">
      <dgm:prSet presAssocID="{BB6D7224-76E7-416E-9AA7-AE995848866B}" presName="iconRect" presStyleLbl="node1" presStyleIdx="4" presStyleCnt="5"/>
      <dgm:spPr>
        <a:blipFill rotWithShape="1">
          <a:blip xmlns:r="http://schemas.openxmlformats.org/officeDocument/2006/relationships" r:embed="rId5"/>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0F1AB3A3-03E6-4CD1-A887-F94BC5B7BD31}" type="pres">
      <dgm:prSet presAssocID="{BB6D7224-76E7-416E-9AA7-AE995848866B}" presName="spaceRect" presStyleCnt="0"/>
      <dgm:spPr/>
    </dgm:pt>
    <dgm:pt modelId="{F80ECBBC-C3C1-4D48-AD9F-F00C23B3B49D}" type="pres">
      <dgm:prSet presAssocID="{BB6D7224-76E7-416E-9AA7-AE995848866B}" presName="parTx" presStyleLbl="revTx" presStyleIdx="4" presStyleCnt="5">
        <dgm:presLayoutVars>
          <dgm:chMax val="0"/>
          <dgm:chPref val="0"/>
        </dgm:presLayoutVars>
      </dgm:prSet>
      <dgm:spPr/>
      <dgm:t>
        <a:bodyPr/>
        <a:lstStyle/>
        <a:p>
          <a:endParaRPr lang="en-US"/>
        </a:p>
      </dgm:t>
    </dgm:pt>
  </dgm:ptLst>
  <dgm:cxnLst>
    <dgm:cxn modelId="{001E809D-B4D8-4AF5-9E7A-C1CE7AF2509C}" type="presOf" srcId="{FCC639A9-3CAB-47D1-AF13-A219D25542B2}" destId="{908B7FC4-680B-4A88-BF02-AA50BA20A8B9}" srcOrd="0" destOrd="0" presId="urn:microsoft.com/office/officeart/2018/2/layout/IconVerticalSolidList"/>
    <dgm:cxn modelId="{E1B1F0B3-0CFA-476F-978C-51D41AF342F1}" srcId="{71CF9390-0CD0-4603-B56C-F777C1E2617A}" destId="{FCC639A9-3CAB-47D1-AF13-A219D25542B2}" srcOrd="1" destOrd="0" parTransId="{41469A04-A68E-4DAE-A7E6-11EF36608AC0}" sibTransId="{3ADB6608-DA27-4FFC-8F3B-A65319AD5043}"/>
    <dgm:cxn modelId="{CD71405A-0E33-467C-90A5-9BDE503AE193}" type="presOf" srcId="{BB6D7224-76E7-416E-9AA7-AE995848866B}" destId="{F80ECBBC-C3C1-4D48-AD9F-F00C23B3B49D}" srcOrd="0" destOrd="0" presId="urn:microsoft.com/office/officeart/2018/2/layout/IconVerticalSolidList"/>
    <dgm:cxn modelId="{58450E97-885F-4C26-AA65-77D8763ACA20}" srcId="{71CF9390-0CD0-4603-B56C-F777C1E2617A}" destId="{BB6D7224-76E7-416E-9AA7-AE995848866B}" srcOrd="4" destOrd="0" parTransId="{080CD887-4A6C-4306-8630-3457E819577A}" sibTransId="{B4C3941A-C633-486A-A081-89D642C20803}"/>
    <dgm:cxn modelId="{F20D22BC-835F-4846-911A-BFFAF68D831E}" type="presOf" srcId="{3D09B979-7363-4FFE-BCA7-3AE986EF3C27}" destId="{F0780B3E-9C60-49DF-BFD9-7C64F058B6D0}" srcOrd="0" destOrd="0" presId="urn:microsoft.com/office/officeart/2018/2/layout/IconVerticalSolidList"/>
    <dgm:cxn modelId="{15833B99-6F76-43E2-8FD4-B66BC147F881}" srcId="{71CF9390-0CD0-4603-B56C-F777C1E2617A}" destId="{2281A3DF-A5B4-49BC-992F-D5E68D6CC2E1}" srcOrd="2" destOrd="0" parTransId="{3108D813-6983-438D-9C67-649EFDDDA852}" sibTransId="{C2572446-7C35-47A6-AC16-3C43A75B1D4D}"/>
    <dgm:cxn modelId="{3CEAF488-680A-489B-9EF0-A552C20D8D0C}" type="presOf" srcId="{2281A3DF-A5B4-49BC-992F-D5E68D6CC2E1}" destId="{D94CD746-118D-4B09-810C-8A171C2A6E37}" srcOrd="0" destOrd="0" presId="urn:microsoft.com/office/officeart/2018/2/layout/IconVerticalSolidList"/>
    <dgm:cxn modelId="{AC427FAF-B5AD-4B96-9073-9634A20425C2}" type="presOf" srcId="{A92A3EE3-6D1F-49D9-8EAD-7A9C15D2E4A0}" destId="{A8F9E529-8716-46C4-8669-6D2361CE699A}" srcOrd="0" destOrd="0" presId="urn:microsoft.com/office/officeart/2018/2/layout/IconVerticalSolidList"/>
    <dgm:cxn modelId="{FD7E2FA4-C760-4878-84CF-D73E4866A13E}" type="presOf" srcId="{71CF9390-0CD0-4603-B56C-F777C1E2617A}" destId="{E4FE058C-0BBB-4DE4-99F5-5AEE361166EB}" srcOrd="0" destOrd="0" presId="urn:microsoft.com/office/officeart/2018/2/layout/IconVerticalSolidList"/>
    <dgm:cxn modelId="{8B71CDEB-F283-4F58-9983-9949E63144D2}" srcId="{71CF9390-0CD0-4603-B56C-F777C1E2617A}" destId="{A92A3EE3-6D1F-49D9-8EAD-7A9C15D2E4A0}" srcOrd="0" destOrd="0" parTransId="{201BB300-C047-4A2C-A7A4-CD4114703670}" sibTransId="{32A3001C-F7F5-431B-8B0D-62540869B3C5}"/>
    <dgm:cxn modelId="{8F034BBA-F1D2-4444-A18A-23CD8E264D3A}" srcId="{71CF9390-0CD0-4603-B56C-F777C1E2617A}" destId="{3D09B979-7363-4FFE-BCA7-3AE986EF3C27}" srcOrd="3" destOrd="0" parTransId="{05605577-70B4-464F-9BFD-70408D7253D0}" sibTransId="{31466921-1C6A-49D3-9B6A-E9E1DD74751F}"/>
    <dgm:cxn modelId="{AD599861-93E0-4E02-9FC5-185274A4AF84}" type="presParOf" srcId="{E4FE058C-0BBB-4DE4-99F5-5AEE361166EB}" destId="{34A5CA24-9A5A-4C29-947A-FD315AB757AB}" srcOrd="0" destOrd="0" presId="urn:microsoft.com/office/officeart/2018/2/layout/IconVerticalSolidList"/>
    <dgm:cxn modelId="{A5C31AE0-9005-4F38-8465-83A8BE8F9B73}" type="presParOf" srcId="{34A5CA24-9A5A-4C29-947A-FD315AB757AB}" destId="{193190C2-1AD3-4FEE-B0AD-61A98B0674EE}" srcOrd="0" destOrd="0" presId="urn:microsoft.com/office/officeart/2018/2/layout/IconVerticalSolidList"/>
    <dgm:cxn modelId="{2C143A57-791E-4B33-AEE3-100B2FA28B72}" type="presParOf" srcId="{34A5CA24-9A5A-4C29-947A-FD315AB757AB}" destId="{88A948ED-A8BC-445B-B91D-AAC861728C4E}" srcOrd="1" destOrd="0" presId="urn:microsoft.com/office/officeart/2018/2/layout/IconVerticalSolidList"/>
    <dgm:cxn modelId="{034F2AA2-C682-4BB4-90F6-2F243C92AB65}" type="presParOf" srcId="{34A5CA24-9A5A-4C29-947A-FD315AB757AB}" destId="{0F4E63E3-C5D7-4096-B7F5-FE8DF95B9C73}" srcOrd="2" destOrd="0" presId="urn:microsoft.com/office/officeart/2018/2/layout/IconVerticalSolidList"/>
    <dgm:cxn modelId="{87F23F4F-F221-4023-811A-7AC412511C91}" type="presParOf" srcId="{34A5CA24-9A5A-4C29-947A-FD315AB757AB}" destId="{A8F9E529-8716-46C4-8669-6D2361CE699A}" srcOrd="3" destOrd="0" presId="urn:microsoft.com/office/officeart/2018/2/layout/IconVerticalSolidList"/>
    <dgm:cxn modelId="{F55F6780-82BC-4FF7-AF1C-9231F579D608}" type="presParOf" srcId="{E4FE058C-0BBB-4DE4-99F5-5AEE361166EB}" destId="{6243C8B9-6F7B-485A-81EA-5BCA7817C0F7}" srcOrd="1" destOrd="0" presId="urn:microsoft.com/office/officeart/2018/2/layout/IconVerticalSolidList"/>
    <dgm:cxn modelId="{00E481AF-CC52-40C9-ACB1-1CE15B1FE16B}" type="presParOf" srcId="{E4FE058C-0BBB-4DE4-99F5-5AEE361166EB}" destId="{6A7934F9-B82B-4D80-BCE7-22C82CCC0888}" srcOrd="2" destOrd="0" presId="urn:microsoft.com/office/officeart/2018/2/layout/IconVerticalSolidList"/>
    <dgm:cxn modelId="{2C0D4F16-C3B6-4F78-B558-EC10B96B36F7}" type="presParOf" srcId="{6A7934F9-B82B-4D80-BCE7-22C82CCC0888}" destId="{00D79E17-4898-47B1-A829-8032DDBEB0A5}" srcOrd="0" destOrd="0" presId="urn:microsoft.com/office/officeart/2018/2/layout/IconVerticalSolidList"/>
    <dgm:cxn modelId="{13C7A602-AEA6-4AAE-883C-CA5B2016DF50}" type="presParOf" srcId="{6A7934F9-B82B-4D80-BCE7-22C82CCC0888}" destId="{DA339657-EA68-4006-9C1C-20F4D05AD2C8}" srcOrd="1" destOrd="0" presId="urn:microsoft.com/office/officeart/2018/2/layout/IconVerticalSolidList"/>
    <dgm:cxn modelId="{B508EC4C-2B18-43FA-9CD4-F8B013ACE379}" type="presParOf" srcId="{6A7934F9-B82B-4D80-BCE7-22C82CCC0888}" destId="{70A2BD45-9ADB-44C0-BF50-B2109EF9CCDA}" srcOrd="2" destOrd="0" presId="urn:microsoft.com/office/officeart/2018/2/layout/IconVerticalSolidList"/>
    <dgm:cxn modelId="{A83CF16F-567A-46B1-B82E-95F527AA0DC6}" type="presParOf" srcId="{6A7934F9-B82B-4D80-BCE7-22C82CCC0888}" destId="{908B7FC4-680B-4A88-BF02-AA50BA20A8B9}" srcOrd="3" destOrd="0" presId="urn:microsoft.com/office/officeart/2018/2/layout/IconVerticalSolidList"/>
    <dgm:cxn modelId="{AB83DF21-B708-48BC-80E8-B2B8A46D8CE2}" type="presParOf" srcId="{E4FE058C-0BBB-4DE4-99F5-5AEE361166EB}" destId="{D41DD06B-C467-426C-BBE5-BE66EA8167B5}" srcOrd="3" destOrd="0" presId="urn:microsoft.com/office/officeart/2018/2/layout/IconVerticalSolidList"/>
    <dgm:cxn modelId="{5CBC1340-7412-4405-BCDF-D7D7B2B41D01}" type="presParOf" srcId="{E4FE058C-0BBB-4DE4-99F5-5AEE361166EB}" destId="{AD483990-3358-4FDC-AE66-67301296BEF3}" srcOrd="4" destOrd="0" presId="urn:microsoft.com/office/officeart/2018/2/layout/IconVerticalSolidList"/>
    <dgm:cxn modelId="{1D5BBF1D-6C21-43BE-A649-20EA7C68BAEE}" type="presParOf" srcId="{AD483990-3358-4FDC-AE66-67301296BEF3}" destId="{33A6F5B1-D195-4FFE-9912-5D5A61D0EC5D}" srcOrd="0" destOrd="0" presId="urn:microsoft.com/office/officeart/2018/2/layout/IconVerticalSolidList"/>
    <dgm:cxn modelId="{6C258152-6ABB-481A-97BB-408E17CDDCB7}" type="presParOf" srcId="{AD483990-3358-4FDC-AE66-67301296BEF3}" destId="{5F9010A5-1646-448A-A0D1-27B84E3715B3}" srcOrd="1" destOrd="0" presId="urn:microsoft.com/office/officeart/2018/2/layout/IconVerticalSolidList"/>
    <dgm:cxn modelId="{AEFA0273-1194-4878-9B88-F8C78CF1F6A2}" type="presParOf" srcId="{AD483990-3358-4FDC-AE66-67301296BEF3}" destId="{1DB33C1F-42C5-4736-854D-380F9A0B3207}" srcOrd="2" destOrd="0" presId="urn:microsoft.com/office/officeart/2018/2/layout/IconVerticalSolidList"/>
    <dgm:cxn modelId="{52F1A54E-3DE0-4226-8E4D-D6DC08DED925}" type="presParOf" srcId="{AD483990-3358-4FDC-AE66-67301296BEF3}" destId="{D94CD746-118D-4B09-810C-8A171C2A6E37}" srcOrd="3" destOrd="0" presId="urn:microsoft.com/office/officeart/2018/2/layout/IconVerticalSolidList"/>
    <dgm:cxn modelId="{8EAA5F94-F726-4178-89FC-4CE0CF00DDA7}" type="presParOf" srcId="{E4FE058C-0BBB-4DE4-99F5-5AEE361166EB}" destId="{6801E891-69F9-4349-BA72-0BDD7F913E3B}" srcOrd="5" destOrd="0" presId="urn:microsoft.com/office/officeart/2018/2/layout/IconVerticalSolidList"/>
    <dgm:cxn modelId="{52D43407-670E-4364-8B66-DF925700148F}" type="presParOf" srcId="{E4FE058C-0BBB-4DE4-99F5-5AEE361166EB}" destId="{5C480BFB-A1C3-483D-8046-6C1151F44B08}" srcOrd="6" destOrd="0" presId="urn:microsoft.com/office/officeart/2018/2/layout/IconVerticalSolidList"/>
    <dgm:cxn modelId="{3F9D9D9A-8439-49C4-8277-206018C80F9A}" type="presParOf" srcId="{5C480BFB-A1C3-483D-8046-6C1151F44B08}" destId="{26447CAE-D317-44BB-9CC6-9EA9FF542947}" srcOrd="0" destOrd="0" presId="urn:microsoft.com/office/officeart/2018/2/layout/IconVerticalSolidList"/>
    <dgm:cxn modelId="{C7615488-45A3-42E9-9037-8F62F2B08022}" type="presParOf" srcId="{5C480BFB-A1C3-483D-8046-6C1151F44B08}" destId="{04E0171E-E3D9-4C27-B91F-E4FCC5F81BC1}" srcOrd="1" destOrd="0" presId="urn:microsoft.com/office/officeart/2018/2/layout/IconVerticalSolidList"/>
    <dgm:cxn modelId="{B40BCF91-362E-4276-8741-B2DEBC881B50}" type="presParOf" srcId="{5C480BFB-A1C3-483D-8046-6C1151F44B08}" destId="{A8D57016-52A2-48F9-B4A2-7DAACD51E01F}" srcOrd="2" destOrd="0" presId="urn:microsoft.com/office/officeart/2018/2/layout/IconVerticalSolidList"/>
    <dgm:cxn modelId="{A1F13718-4856-4C8A-9748-08E9E12BF026}" type="presParOf" srcId="{5C480BFB-A1C3-483D-8046-6C1151F44B08}" destId="{F0780B3E-9C60-49DF-BFD9-7C64F058B6D0}" srcOrd="3" destOrd="0" presId="urn:microsoft.com/office/officeart/2018/2/layout/IconVerticalSolidList"/>
    <dgm:cxn modelId="{A916DB11-08B0-4F82-8800-5B275AB197C4}" type="presParOf" srcId="{E4FE058C-0BBB-4DE4-99F5-5AEE361166EB}" destId="{358BFB22-FBBF-40CC-A226-F358CE778C55}" srcOrd="7" destOrd="0" presId="urn:microsoft.com/office/officeart/2018/2/layout/IconVerticalSolidList"/>
    <dgm:cxn modelId="{BDEC9027-2340-4063-B294-A8A4CA071309}" type="presParOf" srcId="{E4FE058C-0BBB-4DE4-99F5-5AEE361166EB}" destId="{D5EFAB48-45AD-4C1A-81A6-65CE4009F7E4}" srcOrd="8" destOrd="0" presId="urn:microsoft.com/office/officeart/2018/2/layout/IconVerticalSolidList"/>
    <dgm:cxn modelId="{5494E1F5-066A-4E4B-970D-EC8DA94FD1FB}" type="presParOf" srcId="{D5EFAB48-45AD-4C1A-81A6-65CE4009F7E4}" destId="{F7294493-11AD-4725-A120-9FAE358F72A6}" srcOrd="0" destOrd="0" presId="urn:microsoft.com/office/officeart/2018/2/layout/IconVerticalSolidList"/>
    <dgm:cxn modelId="{FD54AC8E-963F-435A-8E33-2171A6C70FEE}" type="presParOf" srcId="{D5EFAB48-45AD-4C1A-81A6-65CE4009F7E4}" destId="{55A7F239-486D-4803-AA12-55D6792BEA54}" srcOrd="1" destOrd="0" presId="urn:microsoft.com/office/officeart/2018/2/layout/IconVerticalSolidList"/>
    <dgm:cxn modelId="{67AD48C9-154C-4967-8F13-CEC6001C27F1}" type="presParOf" srcId="{D5EFAB48-45AD-4C1A-81A6-65CE4009F7E4}" destId="{0F1AB3A3-03E6-4CD1-A887-F94BC5B7BD31}" srcOrd="2" destOrd="0" presId="urn:microsoft.com/office/officeart/2018/2/layout/IconVerticalSolidList"/>
    <dgm:cxn modelId="{4D3023F1-5046-41BC-AD9E-36A816D917D7}" type="presParOf" srcId="{D5EFAB48-45AD-4C1A-81A6-65CE4009F7E4}" destId="{F80ECBBC-C3C1-4D48-AD9F-F00C23B3B4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190C2-1AD3-4FEE-B0AD-61A98B0674EE}">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948ED-A8BC-445B-B91D-AAC861728C4E}">
      <dsp:nvSpPr>
        <dsp:cNvPr id="0" name=""/>
        <dsp:cNvSpPr/>
      </dsp:nvSpPr>
      <dsp:spPr>
        <a:xfrm>
          <a:off x="296829" y="225389"/>
          <a:ext cx="539690" cy="539690"/>
        </a:xfrm>
        <a:prstGeom prst="rect">
          <a:avLst/>
        </a:prstGeom>
        <a:blipFill rotWithShape="1">
          <a:blip xmlns:r="http://schemas.openxmlformats.org/officeDocument/2006/relationships" r:embed="rId1"/>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9E529-8716-46C4-8669-6D2361CE699A}">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1244600">
            <a:lnSpc>
              <a:spcPct val="90000"/>
            </a:lnSpc>
            <a:spcBef>
              <a:spcPct val="0"/>
            </a:spcBef>
            <a:spcAft>
              <a:spcPct val="35000"/>
            </a:spcAft>
          </a:pPr>
          <a:r>
            <a:rPr lang="en-US" sz="2800" kern="1200" dirty="0" smtClean="0"/>
            <a:t>Introduction</a:t>
          </a:r>
          <a:endParaRPr lang="en-US" sz="2800" kern="1200" dirty="0"/>
        </a:p>
      </dsp:txBody>
      <dsp:txXfrm>
        <a:off x="1133349" y="4606"/>
        <a:ext cx="5455341" cy="981254"/>
      </dsp:txXfrm>
    </dsp:sp>
    <dsp:sp modelId="{00D79E17-4898-47B1-A829-8032DDBEB0A5}">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39657-EA68-4006-9C1C-20F4D05AD2C8}">
      <dsp:nvSpPr>
        <dsp:cNvPr id="0" name=""/>
        <dsp:cNvSpPr/>
      </dsp:nvSpPr>
      <dsp:spPr>
        <a:xfrm>
          <a:off x="296829" y="1451957"/>
          <a:ext cx="539690" cy="539690"/>
        </a:xfrm>
        <a:prstGeom prst="rect">
          <a:avLst/>
        </a:prstGeom>
        <a:blipFill rotWithShape="1">
          <a:blip xmlns:r="http://schemas.openxmlformats.org/officeDocument/2006/relationships" r:embed="rId2"/>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B7FC4-680B-4A88-BF02-AA50BA20A8B9}">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1244600">
            <a:lnSpc>
              <a:spcPct val="90000"/>
            </a:lnSpc>
            <a:spcBef>
              <a:spcPct val="0"/>
            </a:spcBef>
            <a:spcAft>
              <a:spcPct val="35000"/>
            </a:spcAft>
          </a:pPr>
          <a:r>
            <a:rPr lang="en-US" sz="2800" kern="1200" dirty="0" smtClean="0"/>
            <a:t>Small talk</a:t>
          </a:r>
          <a:endParaRPr lang="en-US" sz="2800" kern="1200" dirty="0"/>
        </a:p>
      </dsp:txBody>
      <dsp:txXfrm>
        <a:off x="1133349" y="1231175"/>
        <a:ext cx="5455341" cy="981254"/>
      </dsp:txXfrm>
    </dsp:sp>
    <dsp:sp modelId="{33A6F5B1-D195-4FFE-9912-5D5A61D0EC5D}">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9010A5-1646-448A-A0D1-27B84E3715B3}">
      <dsp:nvSpPr>
        <dsp:cNvPr id="0" name=""/>
        <dsp:cNvSpPr/>
      </dsp:nvSpPr>
      <dsp:spPr>
        <a:xfrm>
          <a:off x="296829" y="2678526"/>
          <a:ext cx="539690" cy="539690"/>
        </a:xfrm>
        <a:prstGeom prst="rect">
          <a:avLst/>
        </a:prstGeom>
        <a:blipFill rotWithShape="1">
          <a:blip xmlns:r="http://schemas.openxmlformats.org/officeDocument/2006/relationships" r:embed="rId3"/>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4CD746-118D-4B09-810C-8A171C2A6E37}">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1244600">
            <a:lnSpc>
              <a:spcPct val="90000"/>
            </a:lnSpc>
            <a:spcBef>
              <a:spcPct val="0"/>
            </a:spcBef>
            <a:spcAft>
              <a:spcPct val="35000"/>
            </a:spcAft>
          </a:pPr>
          <a:r>
            <a:rPr lang="en-US" sz="2800" kern="1200" dirty="0" smtClean="0"/>
            <a:t>Information gathering</a:t>
          </a:r>
          <a:endParaRPr lang="en-US" sz="2800" kern="1200" dirty="0"/>
        </a:p>
      </dsp:txBody>
      <dsp:txXfrm>
        <a:off x="1133349" y="2457744"/>
        <a:ext cx="5455341" cy="981254"/>
      </dsp:txXfrm>
    </dsp:sp>
    <dsp:sp modelId="{26447CAE-D317-44BB-9CC6-9EA9FF542947}">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E0171E-E3D9-4C27-B91F-E4FCC5F81BC1}">
      <dsp:nvSpPr>
        <dsp:cNvPr id="0" name=""/>
        <dsp:cNvSpPr/>
      </dsp:nvSpPr>
      <dsp:spPr>
        <a:xfrm>
          <a:off x="296829" y="3905095"/>
          <a:ext cx="539690" cy="539690"/>
        </a:xfrm>
        <a:prstGeom prst="rect">
          <a:avLst/>
        </a:prstGeom>
        <a:blipFill rotWithShape="1">
          <a:blip xmlns:r="http://schemas.openxmlformats.org/officeDocument/2006/relationships" r:embed="rId4"/>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0B3E-9C60-49DF-BFD9-7C64F058B6D0}">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1244600">
            <a:lnSpc>
              <a:spcPct val="90000"/>
            </a:lnSpc>
            <a:spcBef>
              <a:spcPct val="0"/>
            </a:spcBef>
            <a:spcAft>
              <a:spcPct val="35000"/>
            </a:spcAft>
          </a:pPr>
          <a:r>
            <a:rPr lang="en-US" sz="2800" kern="1200" dirty="0" smtClean="0"/>
            <a:t>Question Answer</a:t>
          </a:r>
          <a:endParaRPr lang="en-US" sz="2800" kern="1200" dirty="0"/>
        </a:p>
      </dsp:txBody>
      <dsp:txXfrm>
        <a:off x="1133349" y="3684312"/>
        <a:ext cx="5455341" cy="981254"/>
      </dsp:txXfrm>
    </dsp:sp>
    <dsp:sp modelId="{F7294493-11AD-4725-A120-9FAE358F72A6}">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7F239-486D-4803-AA12-55D6792BEA54}">
      <dsp:nvSpPr>
        <dsp:cNvPr id="0" name=""/>
        <dsp:cNvSpPr/>
      </dsp:nvSpPr>
      <dsp:spPr>
        <a:xfrm>
          <a:off x="296829" y="5131663"/>
          <a:ext cx="539690" cy="539690"/>
        </a:xfrm>
        <a:prstGeom prst="rect">
          <a:avLst/>
        </a:prstGeom>
        <a:blipFill rotWithShape="1">
          <a:blip xmlns:r="http://schemas.openxmlformats.org/officeDocument/2006/relationships" r:embed="rId5"/>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ECBBC-C3C1-4D48-AD9F-F00C23B3B49D}">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1244600">
            <a:lnSpc>
              <a:spcPct val="90000"/>
            </a:lnSpc>
            <a:spcBef>
              <a:spcPct val="0"/>
            </a:spcBef>
            <a:spcAft>
              <a:spcPct val="35000"/>
            </a:spcAft>
          </a:pPr>
          <a:r>
            <a:rPr lang="en-US" sz="2800" kern="1200" dirty="0" smtClean="0"/>
            <a:t>Wrapping up</a:t>
          </a:r>
          <a:endParaRPr lang="en-US" sz="2800" kern="1200" dirty="0"/>
        </a:p>
      </dsp:txBody>
      <dsp:txXfrm>
        <a:off x="1133349" y="4910881"/>
        <a:ext cx="5455341" cy="9812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F9739-DB0C-4AD3-A483-56B793ACFFB6}"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BD7EC-6D8F-40BC-AB34-8F15CC770D36}" type="slidenum">
              <a:rPr lang="en-US" smtClean="0"/>
              <a:t>‹#›</a:t>
            </a:fld>
            <a:endParaRPr lang="en-US"/>
          </a:p>
        </p:txBody>
      </p:sp>
    </p:spTree>
    <p:extLst>
      <p:ext uri="{BB962C8B-B14F-4D97-AF65-F5344CB8AC3E}">
        <p14:creationId xmlns:p14="http://schemas.microsoft.com/office/powerpoint/2010/main" val="3399431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smtClean="0"/>
          </a:p>
        </p:txBody>
      </p:sp>
      <p:sp>
        <p:nvSpPr>
          <p:cNvPr id="4" name="Slide Number Placeholder 3"/>
          <p:cNvSpPr>
            <a:spLocks noGrp="1"/>
          </p:cNvSpPr>
          <p:nvPr>
            <p:ph type="sldNum" sz="quarter" idx="10"/>
          </p:nvPr>
        </p:nvSpPr>
        <p:spPr/>
        <p:txBody>
          <a:bodyPr/>
          <a:lstStyle/>
          <a:p>
            <a:fld id="{940BD7EC-6D8F-40BC-AB34-8F15CC770D36}" type="slidenum">
              <a:rPr lang="en-US" smtClean="0"/>
              <a:t>4</a:t>
            </a:fld>
            <a:endParaRPr lang="en-US"/>
          </a:p>
        </p:txBody>
      </p:sp>
    </p:spTree>
    <p:extLst>
      <p:ext uri="{BB962C8B-B14F-4D97-AF65-F5344CB8AC3E}">
        <p14:creationId xmlns:p14="http://schemas.microsoft.com/office/powerpoint/2010/main" val="198197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BD7EC-6D8F-40BC-AB34-8F15CC770D36}" type="slidenum">
              <a:rPr lang="en-US" smtClean="0"/>
              <a:t>17</a:t>
            </a:fld>
            <a:endParaRPr lang="en-US"/>
          </a:p>
        </p:txBody>
      </p:sp>
    </p:spTree>
    <p:extLst>
      <p:ext uri="{BB962C8B-B14F-4D97-AF65-F5344CB8AC3E}">
        <p14:creationId xmlns:p14="http://schemas.microsoft.com/office/powerpoint/2010/main" val="297574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BD7EC-6D8F-40BC-AB34-8F15CC770D36}" type="slidenum">
              <a:rPr lang="en-US" smtClean="0"/>
              <a:t>18</a:t>
            </a:fld>
            <a:endParaRPr lang="en-US"/>
          </a:p>
        </p:txBody>
      </p:sp>
    </p:spTree>
    <p:extLst>
      <p:ext uri="{BB962C8B-B14F-4D97-AF65-F5344CB8AC3E}">
        <p14:creationId xmlns:p14="http://schemas.microsoft.com/office/powerpoint/2010/main" val="362217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BD7EC-6D8F-40BC-AB34-8F15CC770D36}" type="slidenum">
              <a:rPr lang="en-US" smtClean="0"/>
              <a:t>19</a:t>
            </a:fld>
            <a:endParaRPr lang="en-US"/>
          </a:p>
        </p:txBody>
      </p:sp>
    </p:spTree>
    <p:extLst>
      <p:ext uri="{BB962C8B-B14F-4D97-AF65-F5344CB8AC3E}">
        <p14:creationId xmlns:p14="http://schemas.microsoft.com/office/powerpoint/2010/main" val="20828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BD7EC-6D8F-40BC-AB34-8F15CC770D36}" type="slidenum">
              <a:rPr lang="en-US" smtClean="0"/>
              <a:t>20</a:t>
            </a:fld>
            <a:endParaRPr lang="en-US"/>
          </a:p>
        </p:txBody>
      </p:sp>
    </p:spTree>
    <p:extLst>
      <p:ext uri="{BB962C8B-B14F-4D97-AF65-F5344CB8AC3E}">
        <p14:creationId xmlns:p14="http://schemas.microsoft.com/office/powerpoint/2010/main" val="12944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BD7EC-6D8F-40BC-AB34-8F15CC770D36}" type="slidenum">
              <a:rPr lang="en-US" smtClean="0"/>
              <a:t>23</a:t>
            </a:fld>
            <a:endParaRPr lang="en-US"/>
          </a:p>
        </p:txBody>
      </p:sp>
    </p:spTree>
    <p:extLst>
      <p:ext uri="{BB962C8B-B14F-4D97-AF65-F5344CB8AC3E}">
        <p14:creationId xmlns:p14="http://schemas.microsoft.com/office/powerpoint/2010/main" val="26532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D125-C533-407F-AE20-3F66B3167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BD9E73-72AE-4897-B1B4-2C2B8A166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F2691-3AF5-4FDD-86DB-95EE0594E7CC}"/>
              </a:ext>
            </a:extLst>
          </p:cNvPr>
          <p:cNvSpPr>
            <a:spLocks noGrp="1"/>
          </p:cNvSpPr>
          <p:nvPr>
            <p:ph type="dt" sz="half" idx="10"/>
          </p:nvPr>
        </p:nvSpPr>
        <p:spPr/>
        <p:txBody>
          <a:bodyPr/>
          <a:lstStyle/>
          <a:p>
            <a:fld id="{30C8F928-25A8-4501-950B-EB3209E6281F}" type="datetime1">
              <a:rPr lang="en-US" smtClean="0"/>
              <a:t>6/9/2022</a:t>
            </a:fld>
            <a:endParaRPr lang="en-US"/>
          </a:p>
        </p:txBody>
      </p:sp>
      <p:sp>
        <p:nvSpPr>
          <p:cNvPr id="5" name="Footer Placeholder 4">
            <a:extLst>
              <a:ext uri="{FF2B5EF4-FFF2-40B4-BE49-F238E27FC236}">
                <a16:creationId xmlns:a16="http://schemas.microsoft.com/office/drawing/2014/main" id="{4D14DA71-8C24-4CBD-8B59-B761D59AD04F}"/>
              </a:ext>
            </a:extLst>
          </p:cNvPr>
          <p:cNvSpPr>
            <a:spLocks noGrp="1"/>
          </p:cNvSpPr>
          <p:nvPr>
            <p:ph type="ftr" sz="quarter" idx="11"/>
          </p:nvPr>
        </p:nvSpPr>
        <p:spPr/>
        <p:txBody>
          <a:bodyPr/>
          <a:lstStyle/>
          <a:p>
            <a:r>
              <a:rPr lang="en-US"/>
              <a:t>Prepared By: Aftab Ahmed, QAU-Islamabad</a:t>
            </a:r>
          </a:p>
        </p:txBody>
      </p:sp>
      <p:sp>
        <p:nvSpPr>
          <p:cNvPr id="6" name="Slide Number Placeholder 5">
            <a:extLst>
              <a:ext uri="{FF2B5EF4-FFF2-40B4-BE49-F238E27FC236}">
                <a16:creationId xmlns:a16="http://schemas.microsoft.com/office/drawing/2014/main" id="{BBA28A74-9B9F-46D9-855A-24978F7EADF2}"/>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309939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B0D4-0D7C-4035-BA32-B0E610BBC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B91165-A219-45D4-A9E2-2075638D8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1B651-C8B5-4C9C-981E-D0F370997F77}"/>
              </a:ext>
            </a:extLst>
          </p:cNvPr>
          <p:cNvSpPr>
            <a:spLocks noGrp="1"/>
          </p:cNvSpPr>
          <p:nvPr>
            <p:ph type="dt" sz="half" idx="10"/>
          </p:nvPr>
        </p:nvSpPr>
        <p:spPr/>
        <p:txBody>
          <a:bodyPr/>
          <a:lstStyle/>
          <a:p>
            <a:fld id="{34415237-A6CC-424D-8EA2-2FBC9D047EE6}" type="datetime1">
              <a:rPr lang="en-US" smtClean="0"/>
              <a:t>6/9/2022</a:t>
            </a:fld>
            <a:endParaRPr lang="en-US"/>
          </a:p>
        </p:txBody>
      </p:sp>
      <p:sp>
        <p:nvSpPr>
          <p:cNvPr id="5" name="Footer Placeholder 4">
            <a:extLst>
              <a:ext uri="{FF2B5EF4-FFF2-40B4-BE49-F238E27FC236}">
                <a16:creationId xmlns:a16="http://schemas.microsoft.com/office/drawing/2014/main" id="{311AF21F-F4A6-48ED-A708-C24FBC43CCB6}"/>
              </a:ext>
            </a:extLst>
          </p:cNvPr>
          <p:cNvSpPr>
            <a:spLocks noGrp="1"/>
          </p:cNvSpPr>
          <p:nvPr>
            <p:ph type="ftr" sz="quarter" idx="11"/>
          </p:nvPr>
        </p:nvSpPr>
        <p:spPr/>
        <p:txBody>
          <a:bodyPr/>
          <a:lstStyle/>
          <a:p>
            <a:r>
              <a:rPr lang="en-US"/>
              <a:t>Prepared By: Aftab Ahmed, QAU-Islamabad</a:t>
            </a:r>
          </a:p>
        </p:txBody>
      </p:sp>
      <p:sp>
        <p:nvSpPr>
          <p:cNvPr id="6" name="Slide Number Placeholder 5">
            <a:extLst>
              <a:ext uri="{FF2B5EF4-FFF2-40B4-BE49-F238E27FC236}">
                <a16:creationId xmlns:a16="http://schemas.microsoft.com/office/drawing/2014/main" id="{BBA0CF77-5C86-4E26-857C-C5EAF2B0BB8F}"/>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2195412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6DC07D-77FA-44D6-850B-9200D76FFE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0F2343-254F-432B-A377-04272601B0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175EE-90C6-4F4E-BEF9-F2C5D0B29DEE}"/>
              </a:ext>
            </a:extLst>
          </p:cNvPr>
          <p:cNvSpPr>
            <a:spLocks noGrp="1"/>
          </p:cNvSpPr>
          <p:nvPr>
            <p:ph type="dt" sz="half" idx="10"/>
          </p:nvPr>
        </p:nvSpPr>
        <p:spPr/>
        <p:txBody>
          <a:bodyPr/>
          <a:lstStyle/>
          <a:p>
            <a:fld id="{AF88ED54-8491-468D-A88D-3F92A8D1DEF8}" type="datetime1">
              <a:rPr lang="en-US" smtClean="0"/>
              <a:t>6/9/2022</a:t>
            </a:fld>
            <a:endParaRPr lang="en-US"/>
          </a:p>
        </p:txBody>
      </p:sp>
      <p:sp>
        <p:nvSpPr>
          <p:cNvPr id="5" name="Footer Placeholder 4">
            <a:extLst>
              <a:ext uri="{FF2B5EF4-FFF2-40B4-BE49-F238E27FC236}">
                <a16:creationId xmlns:a16="http://schemas.microsoft.com/office/drawing/2014/main" id="{AA54512E-C74C-4FB7-852D-14ABD2A9B20A}"/>
              </a:ext>
            </a:extLst>
          </p:cNvPr>
          <p:cNvSpPr>
            <a:spLocks noGrp="1"/>
          </p:cNvSpPr>
          <p:nvPr>
            <p:ph type="ftr" sz="quarter" idx="11"/>
          </p:nvPr>
        </p:nvSpPr>
        <p:spPr/>
        <p:txBody>
          <a:bodyPr/>
          <a:lstStyle/>
          <a:p>
            <a:r>
              <a:rPr lang="en-US"/>
              <a:t>Prepared By: Aftab Ahmed, QAU-Islamabad</a:t>
            </a:r>
          </a:p>
        </p:txBody>
      </p:sp>
      <p:sp>
        <p:nvSpPr>
          <p:cNvPr id="6" name="Slide Number Placeholder 5">
            <a:extLst>
              <a:ext uri="{FF2B5EF4-FFF2-40B4-BE49-F238E27FC236}">
                <a16:creationId xmlns:a16="http://schemas.microsoft.com/office/drawing/2014/main" id="{916114E2-7236-4B81-BC0F-C5D6A760C5EA}"/>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752616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9"/>
        <p:cNvGrpSpPr/>
        <p:nvPr/>
      </p:nvGrpSpPr>
      <p:grpSpPr>
        <a:xfrm>
          <a:off x="0" y="0"/>
          <a:ext cx="0" cy="0"/>
          <a:chOff x="0" y="0"/>
          <a:chExt cx="0" cy="0"/>
        </a:xfrm>
      </p:grpSpPr>
      <p:pic>
        <p:nvPicPr>
          <p:cNvPr id="180" name="Google Shape;180;p30"/>
          <p:cNvPicPr preferRelativeResize="0"/>
          <p:nvPr/>
        </p:nvPicPr>
        <p:blipFill rotWithShape="1">
          <a:blip r:embed="rId2">
            <a:alphaModFix/>
          </a:blip>
          <a:srcRect l="59" r="59"/>
          <a:stretch/>
        </p:blipFill>
        <p:spPr>
          <a:xfrm>
            <a:off x="1" y="763"/>
            <a:ext cx="12192001" cy="6856476"/>
          </a:xfrm>
          <a:prstGeom prst="rect">
            <a:avLst/>
          </a:prstGeom>
          <a:noFill/>
          <a:ln>
            <a:noFill/>
          </a:ln>
        </p:spPr>
      </p:pic>
    </p:spTree>
    <p:extLst>
      <p:ext uri="{BB962C8B-B14F-4D97-AF65-F5344CB8AC3E}">
        <p14:creationId xmlns:p14="http://schemas.microsoft.com/office/powerpoint/2010/main" val="122098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518E-C0C9-40FB-8CAD-30860E16C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12DB8-D569-441B-B961-354D8BE7BA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EDDCD-433E-4F78-A67F-9DAE3044F6AD}"/>
              </a:ext>
            </a:extLst>
          </p:cNvPr>
          <p:cNvSpPr>
            <a:spLocks noGrp="1"/>
          </p:cNvSpPr>
          <p:nvPr>
            <p:ph type="dt" sz="half" idx="10"/>
          </p:nvPr>
        </p:nvSpPr>
        <p:spPr/>
        <p:txBody>
          <a:bodyPr/>
          <a:lstStyle/>
          <a:p>
            <a:fld id="{D85E2E31-6AE1-462D-956D-AAFF749813F4}" type="datetime1">
              <a:rPr lang="en-US" smtClean="0"/>
              <a:t>6/9/2022</a:t>
            </a:fld>
            <a:endParaRPr lang="en-US"/>
          </a:p>
        </p:txBody>
      </p:sp>
      <p:sp>
        <p:nvSpPr>
          <p:cNvPr id="5" name="Footer Placeholder 4">
            <a:extLst>
              <a:ext uri="{FF2B5EF4-FFF2-40B4-BE49-F238E27FC236}">
                <a16:creationId xmlns:a16="http://schemas.microsoft.com/office/drawing/2014/main" id="{C74535D3-963E-41DD-BA9A-70AE0323EA7B}"/>
              </a:ext>
            </a:extLst>
          </p:cNvPr>
          <p:cNvSpPr>
            <a:spLocks noGrp="1"/>
          </p:cNvSpPr>
          <p:nvPr>
            <p:ph type="ftr" sz="quarter" idx="11"/>
          </p:nvPr>
        </p:nvSpPr>
        <p:spPr/>
        <p:txBody>
          <a:bodyPr/>
          <a:lstStyle/>
          <a:p>
            <a:r>
              <a:rPr lang="en-US"/>
              <a:t>Prepared By: Aftab Ahmed, QAU-Islamabad</a:t>
            </a:r>
          </a:p>
        </p:txBody>
      </p:sp>
      <p:sp>
        <p:nvSpPr>
          <p:cNvPr id="6" name="Slide Number Placeholder 5">
            <a:extLst>
              <a:ext uri="{FF2B5EF4-FFF2-40B4-BE49-F238E27FC236}">
                <a16:creationId xmlns:a16="http://schemas.microsoft.com/office/drawing/2014/main" id="{921579CD-E7BD-491B-8B87-E3E7EA2FFB91}"/>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46208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DB21-4656-4CBB-B39A-A4BF50A47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9CCF33-9083-41DC-AAC1-1D6DE64DB5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9A0771-F25B-4766-B330-B035AFDB641A}"/>
              </a:ext>
            </a:extLst>
          </p:cNvPr>
          <p:cNvSpPr>
            <a:spLocks noGrp="1"/>
          </p:cNvSpPr>
          <p:nvPr>
            <p:ph type="dt" sz="half" idx="10"/>
          </p:nvPr>
        </p:nvSpPr>
        <p:spPr/>
        <p:txBody>
          <a:bodyPr/>
          <a:lstStyle/>
          <a:p>
            <a:fld id="{2370CB50-5727-4F7B-BEF6-B07E164BDD65}" type="datetime1">
              <a:rPr lang="en-US" smtClean="0"/>
              <a:t>6/9/2022</a:t>
            </a:fld>
            <a:endParaRPr lang="en-US"/>
          </a:p>
        </p:txBody>
      </p:sp>
      <p:sp>
        <p:nvSpPr>
          <p:cNvPr id="5" name="Footer Placeholder 4">
            <a:extLst>
              <a:ext uri="{FF2B5EF4-FFF2-40B4-BE49-F238E27FC236}">
                <a16:creationId xmlns:a16="http://schemas.microsoft.com/office/drawing/2014/main" id="{8A669A4B-2180-418F-9F60-288AD3FC935E}"/>
              </a:ext>
            </a:extLst>
          </p:cNvPr>
          <p:cNvSpPr>
            <a:spLocks noGrp="1"/>
          </p:cNvSpPr>
          <p:nvPr>
            <p:ph type="ftr" sz="quarter" idx="11"/>
          </p:nvPr>
        </p:nvSpPr>
        <p:spPr/>
        <p:txBody>
          <a:bodyPr/>
          <a:lstStyle/>
          <a:p>
            <a:r>
              <a:rPr lang="en-US"/>
              <a:t>Prepared By: Aftab Ahmed, QAU-Islamabad</a:t>
            </a:r>
          </a:p>
        </p:txBody>
      </p:sp>
      <p:sp>
        <p:nvSpPr>
          <p:cNvPr id="6" name="Slide Number Placeholder 5">
            <a:extLst>
              <a:ext uri="{FF2B5EF4-FFF2-40B4-BE49-F238E27FC236}">
                <a16:creationId xmlns:a16="http://schemas.microsoft.com/office/drawing/2014/main" id="{69DD5D4E-8039-4C82-A6A3-EA7714499F7C}"/>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37473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4AF1-3A7F-49AC-90B2-373E001272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D73C9-7870-4DDA-8F63-762E1C6D7E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6DFFC-8175-4AA2-8442-D2A83E4A1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30D50A-2E14-41BD-B578-2E6F090DCA8A}"/>
              </a:ext>
            </a:extLst>
          </p:cNvPr>
          <p:cNvSpPr>
            <a:spLocks noGrp="1"/>
          </p:cNvSpPr>
          <p:nvPr>
            <p:ph type="dt" sz="half" idx="10"/>
          </p:nvPr>
        </p:nvSpPr>
        <p:spPr/>
        <p:txBody>
          <a:bodyPr/>
          <a:lstStyle/>
          <a:p>
            <a:fld id="{1F885BB3-876B-415C-BBA3-7763E1642227}" type="datetime1">
              <a:rPr lang="en-US" smtClean="0"/>
              <a:t>6/9/2022</a:t>
            </a:fld>
            <a:endParaRPr lang="en-US"/>
          </a:p>
        </p:txBody>
      </p:sp>
      <p:sp>
        <p:nvSpPr>
          <p:cNvPr id="6" name="Footer Placeholder 5">
            <a:extLst>
              <a:ext uri="{FF2B5EF4-FFF2-40B4-BE49-F238E27FC236}">
                <a16:creationId xmlns:a16="http://schemas.microsoft.com/office/drawing/2014/main" id="{8701215D-08EA-410C-B892-118F5C451630}"/>
              </a:ext>
            </a:extLst>
          </p:cNvPr>
          <p:cNvSpPr>
            <a:spLocks noGrp="1"/>
          </p:cNvSpPr>
          <p:nvPr>
            <p:ph type="ftr" sz="quarter" idx="11"/>
          </p:nvPr>
        </p:nvSpPr>
        <p:spPr/>
        <p:txBody>
          <a:bodyPr/>
          <a:lstStyle/>
          <a:p>
            <a:r>
              <a:rPr lang="en-US"/>
              <a:t>Prepared By: Aftab Ahmed, QAU-Islamabad</a:t>
            </a:r>
          </a:p>
        </p:txBody>
      </p:sp>
      <p:sp>
        <p:nvSpPr>
          <p:cNvPr id="7" name="Slide Number Placeholder 6">
            <a:extLst>
              <a:ext uri="{FF2B5EF4-FFF2-40B4-BE49-F238E27FC236}">
                <a16:creationId xmlns:a16="http://schemas.microsoft.com/office/drawing/2014/main" id="{B1C31B4C-C06A-47A7-A715-7B0FD0D65110}"/>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77481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273D-6CAC-4D5B-A77E-4FB6C44BD0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9B7F7-AE07-4CA3-8E0E-D8B2BCF609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D35EA2-E1B3-4A6B-9F6F-32FBB4532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6DA69E-8FC8-4531-A2F9-B1889A29DB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31E22D-EB71-491A-9C55-D1D802DE36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62887-BD20-4131-8605-7AE36ED27B09}"/>
              </a:ext>
            </a:extLst>
          </p:cNvPr>
          <p:cNvSpPr>
            <a:spLocks noGrp="1"/>
          </p:cNvSpPr>
          <p:nvPr>
            <p:ph type="dt" sz="half" idx="10"/>
          </p:nvPr>
        </p:nvSpPr>
        <p:spPr/>
        <p:txBody>
          <a:bodyPr/>
          <a:lstStyle/>
          <a:p>
            <a:fld id="{D773766A-6847-4993-82E0-CFEC25C9BFBE}" type="datetime1">
              <a:rPr lang="en-US" smtClean="0"/>
              <a:t>6/9/2022</a:t>
            </a:fld>
            <a:endParaRPr lang="en-US"/>
          </a:p>
        </p:txBody>
      </p:sp>
      <p:sp>
        <p:nvSpPr>
          <p:cNvPr id="8" name="Footer Placeholder 7">
            <a:extLst>
              <a:ext uri="{FF2B5EF4-FFF2-40B4-BE49-F238E27FC236}">
                <a16:creationId xmlns:a16="http://schemas.microsoft.com/office/drawing/2014/main" id="{BE9BC50D-272A-4F03-B7D0-2D2740F95CB0}"/>
              </a:ext>
            </a:extLst>
          </p:cNvPr>
          <p:cNvSpPr>
            <a:spLocks noGrp="1"/>
          </p:cNvSpPr>
          <p:nvPr>
            <p:ph type="ftr" sz="quarter" idx="11"/>
          </p:nvPr>
        </p:nvSpPr>
        <p:spPr/>
        <p:txBody>
          <a:bodyPr/>
          <a:lstStyle/>
          <a:p>
            <a:r>
              <a:rPr lang="en-US"/>
              <a:t>Prepared By: Aftab Ahmed, QAU-Islamabad</a:t>
            </a:r>
          </a:p>
        </p:txBody>
      </p:sp>
      <p:sp>
        <p:nvSpPr>
          <p:cNvPr id="9" name="Slide Number Placeholder 8">
            <a:extLst>
              <a:ext uri="{FF2B5EF4-FFF2-40B4-BE49-F238E27FC236}">
                <a16:creationId xmlns:a16="http://schemas.microsoft.com/office/drawing/2014/main" id="{77C8DEE9-B1C5-4381-A718-A499198E190C}"/>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150457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11E2-F15D-4B50-BAE5-0391D39AD3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EE1DB-28DD-47B5-AC00-C1DB2CCE05DC}"/>
              </a:ext>
            </a:extLst>
          </p:cNvPr>
          <p:cNvSpPr>
            <a:spLocks noGrp="1"/>
          </p:cNvSpPr>
          <p:nvPr>
            <p:ph type="dt" sz="half" idx="10"/>
          </p:nvPr>
        </p:nvSpPr>
        <p:spPr/>
        <p:txBody>
          <a:bodyPr/>
          <a:lstStyle/>
          <a:p>
            <a:fld id="{45408624-C060-490D-BC5D-91FF5A8D2834}" type="datetime1">
              <a:rPr lang="en-US" smtClean="0"/>
              <a:t>6/9/2022</a:t>
            </a:fld>
            <a:endParaRPr lang="en-US"/>
          </a:p>
        </p:txBody>
      </p:sp>
      <p:sp>
        <p:nvSpPr>
          <p:cNvPr id="4" name="Footer Placeholder 3">
            <a:extLst>
              <a:ext uri="{FF2B5EF4-FFF2-40B4-BE49-F238E27FC236}">
                <a16:creationId xmlns:a16="http://schemas.microsoft.com/office/drawing/2014/main" id="{4DC471E4-1F85-4119-8A91-2FD49C53F8F4}"/>
              </a:ext>
            </a:extLst>
          </p:cNvPr>
          <p:cNvSpPr>
            <a:spLocks noGrp="1"/>
          </p:cNvSpPr>
          <p:nvPr>
            <p:ph type="ftr" sz="quarter" idx="11"/>
          </p:nvPr>
        </p:nvSpPr>
        <p:spPr/>
        <p:txBody>
          <a:bodyPr/>
          <a:lstStyle/>
          <a:p>
            <a:r>
              <a:rPr lang="en-US"/>
              <a:t>Prepared By: Aftab Ahmed, QAU-Islamabad</a:t>
            </a:r>
          </a:p>
        </p:txBody>
      </p:sp>
      <p:sp>
        <p:nvSpPr>
          <p:cNvPr id="5" name="Slide Number Placeholder 4">
            <a:extLst>
              <a:ext uri="{FF2B5EF4-FFF2-40B4-BE49-F238E27FC236}">
                <a16:creationId xmlns:a16="http://schemas.microsoft.com/office/drawing/2014/main" id="{9FCEBEF3-1F88-4127-A49B-6C456E7355C4}"/>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72651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135B4-B6CA-4C9B-A310-B58AC9C2883C}"/>
              </a:ext>
            </a:extLst>
          </p:cNvPr>
          <p:cNvSpPr>
            <a:spLocks noGrp="1"/>
          </p:cNvSpPr>
          <p:nvPr>
            <p:ph type="dt" sz="half" idx="10"/>
          </p:nvPr>
        </p:nvSpPr>
        <p:spPr/>
        <p:txBody>
          <a:bodyPr/>
          <a:lstStyle/>
          <a:p>
            <a:fld id="{DE97B07A-911B-41D6-8287-160F92B3F306}" type="datetime1">
              <a:rPr lang="en-US" smtClean="0"/>
              <a:t>6/9/2022</a:t>
            </a:fld>
            <a:endParaRPr lang="en-US"/>
          </a:p>
        </p:txBody>
      </p:sp>
      <p:sp>
        <p:nvSpPr>
          <p:cNvPr id="3" name="Footer Placeholder 2">
            <a:extLst>
              <a:ext uri="{FF2B5EF4-FFF2-40B4-BE49-F238E27FC236}">
                <a16:creationId xmlns:a16="http://schemas.microsoft.com/office/drawing/2014/main" id="{C025B921-92D1-48F3-98F4-64F778B22FDF}"/>
              </a:ext>
            </a:extLst>
          </p:cNvPr>
          <p:cNvSpPr>
            <a:spLocks noGrp="1"/>
          </p:cNvSpPr>
          <p:nvPr>
            <p:ph type="ftr" sz="quarter" idx="11"/>
          </p:nvPr>
        </p:nvSpPr>
        <p:spPr/>
        <p:txBody>
          <a:bodyPr/>
          <a:lstStyle/>
          <a:p>
            <a:r>
              <a:rPr lang="en-US"/>
              <a:t>Prepared By: Aftab Ahmed, QAU-Islamabad</a:t>
            </a:r>
          </a:p>
        </p:txBody>
      </p:sp>
      <p:sp>
        <p:nvSpPr>
          <p:cNvPr id="4" name="Slide Number Placeholder 3">
            <a:extLst>
              <a:ext uri="{FF2B5EF4-FFF2-40B4-BE49-F238E27FC236}">
                <a16:creationId xmlns:a16="http://schemas.microsoft.com/office/drawing/2014/main" id="{D1675395-B443-440A-983E-68027D48B335}"/>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2042276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4844-9EB1-4068-94FD-ACEC22DE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04766-9E9E-4603-B18E-BE06FC311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F012E-3E21-4E3A-AF1B-93F2273B7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DA4E3-F09D-4BA5-A82A-194C0FB6589A}"/>
              </a:ext>
            </a:extLst>
          </p:cNvPr>
          <p:cNvSpPr>
            <a:spLocks noGrp="1"/>
          </p:cNvSpPr>
          <p:nvPr>
            <p:ph type="dt" sz="half" idx="10"/>
          </p:nvPr>
        </p:nvSpPr>
        <p:spPr/>
        <p:txBody>
          <a:bodyPr/>
          <a:lstStyle/>
          <a:p>
            <a:fld id="{476B0696-35EF-4385-8B4F-0E7FEEF85596}" type="datetime1">
              <a:rPr lang="en-US" smtClean="0"/>
              <a:t>6/9/2022</a:t>
            </a:fld>
            <a:endParaRPr lang="en-US"/>
          </a:p>
        </p:txBody>
      </p:sp>
      <p:sp>
        <p:nvSpPr>
          <p:cNvPr id="6" name="Footer Placeholder 5">
            <a:extLst>
              <a:ext uri="{FF2B5EF4-FFF2-40B4-BE49-F238E27FC236}">
                <a16:creationId xmlns:a16="http://schemas.microsoft.com/office/drawing/2014/main" id="{EF0A5C2E-314F-4854-8673-302AF788756D}"/>
              </a:ext>
            </a:extLst>
          </p:cNvPr>
          <p:cNvSpPr>
            <a:spLocks noGrp="1"/>
          </p:cNvSpPr>
          <p:nvPr>
            <p:ph type="ftr" sz="quarter" idx="11"/>
          </p:nvPr>
        </p:nvSpPr>
        <p:spPr/>
        <p:txBody>
          <a:bodyPr/>
          <a:lstStyle/>
          <a:p>
            <a:r>
              <a:rPr lang="en-US"/>
              <a:t>Prepared By: Aftab Ahmed, QAU-Islamabad</a:t>
            </a:r>
          </a:p>
        </p:txBody>
      </p:sp>
      <p:sp>
        <p:nvSpPr>
          <p:cNvPr id="7" name="Slide Number Placeholder 6">
            <a:extLst>
              <a:ext uri="{FF2B5EF4-FFF2-40B4-BE49-F238E27FC236}">
                <a16:creationId xmlns:a16="http://schemas.microsoft.com/office/drawing/2014/main" id="{8598588F-BAE1-4AF7-909D-97AA8B0A1E15}"/>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37934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6719-CE49-409F-8414-E2FB0484D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5EFC23-F6EB-4E2B-BE52-1790517A7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AE9584-25B8-4773-9422-DD9E4EE41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769D53-B140-4D93-959A-5E959F79CCCF}"/>
              </a:ext>
            </a:extLst>
          </p:cNvPr>
          <p:cNvSpPr>
            <a:spLocks noGrp="1"/>
          </p:cNvSpPr>
          <p:nvPr>
            <p:ph type="dt" sz="half" idx="10"/>
          </p:nvPr>
        </p:nvSpPr>
        <p:spPr/>
        <p:txBody>
          <a:bodyPr/>
          <a:lstStyle/>
          <a:p>
            <a:fld id="{296427E7-3E9F-42F6-9949-DD4CCCD2377E}" type="datetime1">
              <a:rPr lang="en-US" smtClean="0"/>
              <a:t>6/9/2022</a:t>
            </a:fld>
            <a:endParaRPr lang="en-US"/>
          </a:p>
        </p:txBody>
      </p:sp>
      <p:sp>
        <p:nvSpPr>
          <p:cNvPr id="6" name="Footer Placeholder 5">
            <a:extLst>
              <a:ext uri="{FF2B5EF4-FFF2-40B4-BE49-F238E27FC236}">
                <a16:creationId xmlns:a16="http://schemas.microsoft.com/office/drawing/2014/main" id="{37C2FF51-729F-4005-96FD-6C410258BA1E}"/>
              </a:ext>
            </a:extLst>
          </p:cNvPr>
          <p:cNvSpPr>
            <a:spLocks noGrp="1"/>
          </p:cNvSpPr>
          <p:nvPr>
            <p:ph type="ftr" sz="quarter" idx="11"/>
          </p:nvPr>
        </p:nvSpPr>
        <p:spPr/>
        <p:txBody>
          <a:bodyPr/>
          <a:lstStyle/>
          <a:p>
            <a:r>
              <a:rPr lang="en-US"/>
              <a:t>Prepared By: Aftab Ahmed, QAU-Islamabad</a:t>
            </a:r>
          </a:p>
        </p:txBody>
      </p:sp>
      <p:sp>
        <p:nvSpPr>
          <p:cNvPr id="7" name="Slide Number Placeholder 6">
            <a:extLst>
              <a:ext uri="{FF2B5EF4-FFF2-40B4-BE49-F238E27FC236}">
                <a16:creationId xmlns:a16="http://schemas.microsoft.com/office/drawing/2014/main" id="{2343A03A-BB46-4813-BC8D-4357A7A3F950}"/>
              </a:ext>
            </a:extLst>
          </p:cNvPr>
          <p:cNvSpPr>
            <a:spLocks noGrp="1"/>
          </p:cNvSpPr>
          <p:nvPr>
            <p:ph type="sldNum" sz="quarter" idx="12"/>
          </p:nvPr>
        </p:nvSpPr>
        <p:spPr/>
        <p:txBody>
          <a:bodyPr/>
          <a:lstStyle/>
          <a:p>
            <a:fld id="{4A9653F4-1258-402F-9258-529B68633373}" type="slidenum">
              <a:rPr lang="en-US" smtClean="0"/>
              <a:t>‹#›</a:t>
            </a:fld>
            <a:endParaRPr lang="en-US"/>
          </a:p>
        </p:txBody>
      </p:sp>
    </p:spTree>
    <p:extLst>
      <p:ext uri="{BB962C8B-B14F-4D97-AF65-F5344CB8AC3E}">
        <p14:creationId xmlns:p14="http://schemas.microsoft.com/office/powerpoint/2010/main" val="173292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BE859-1F0B-4866-85A0-E212FCF55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E4ABCB-3ED4-41D3-B0E3-622A7F361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B6C9F-8CB9-425E-A45E-989138BECD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608ED-6A74-4954-A340-FCD88738280B}" type="datetime1">
              <a:rPr lang="en-US" smtClean="0"/>
              <a:t>6/9/2022</a:t>
            </a:fld>
            <a:endParaRPr lang="en-US"/>
          </a:p>
        </p:txBody>
      </p:sp>
      <p:sp>
        <p:nvSpPr>
          <p:cNvPr id="5" name="Footer Placeholder 4">
            <a:extLst>
              <a:ext uri="{FF2B5EF4-FFF2-40B4-BE49-F238E27FC236}">
                <a16:creationId xmlns:a16="http://schemas.microsoft.com/office/drawing/2014/main" id="{3F1A8AC8-0152-42AF-87BD-8B6EE43F2D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Ahmed, QAU-Islamabad</a:t>
            </a:r>
          </a:p>
        </p:txBody>
      </p:sp>
      <p:sp>
        <p:nvSpPr>
          <p:cNvPr id="6" name="Slide Number Placeholder 5">
            <a:extLst>
              <a:ext uri="{FF2B5EF4-FFF2-40B4-BE49-F238E27FC236}">
                <a16:creationId xmlns:a16="http://schemas.microsoft.com/office/drawing/2014/main" id="{A9710356-928A-43EF-95CA-E04A20329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653F4-1258-402F-9258-529B68633373}" type="slidenum">
              <a:rPr lang="en-US" smtClean="0"/>
              <a:t>‹#›</a:t>
            </a:fld>
            <a:endParaRPr lang="en-US"/>
          </a:p>
        </p:txBody>
      </p:sp>
    </p:spTree>
    <p:extLst>
      <p:ext uri="{BB962C8B-B14F-4D97-AF65-F5344CB8AC3E}">
        <p14:creationId xmlns:p14="http://schemas.microsoft.com/office/powerpoint/2010/main" val="1604133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9BB8C5-811E-43AF-AE28-82C5C8CDCB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9516"/>
            <a:ext cx="12192000" cy="6838978"/>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61A55C-DC54-449E-8998-8F37FCBAF049}"/>
              </a:ext>
            </a:extLst>
          </p:cNvPr>
          <p:cNvSpPr>
            <a:spLocks noGrp="1"/>
          </p:cNvSpPr>
          <p:nvPr>
            <p:ph type="ctrTitle"/>
          </p:nvPr>
        </p:nvSpPr>
        <p:spPr>
          <a:xfrm>
            <a:off x="404553" y="3091928"/>
            <a:ext cx="9078562" cy="2387600"/>
          </a:xfrm>
        </p:spPr>
        <p:txBody>
          <a:bodyPr>
            <a:normAutofit/>
          </a:bodyPr>
          <a:lstStyle/>
          <a:p>
            <a:pPr algn="l"/>
            <a:r>
              <a:rPr lang="en-US" sz="9600" b="1" dirty="0" smtClean="0"/>
              <a:t>INTERVIEWS</a:t>
            </a:r>
            <a:endParaRPr lang="en-US" sz="9600" b="1" dirty="0"/>
          </a:p>
        </p:txBody>
      </p:sp>
      <p:sp>
        <p:nvSpPr>
          <p:cNvPr id="139" name="Rectangle: Rounded Corners 138">
            <a:extLst>
              <a:ext uri="{FF2B5EF4-FFF2-40B4-BE49-F238E27FC236}">
                <a16:creationId xmlns:a16="http://schemas.microsoft.com/office/drawing/2014/main"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19600E1-3535-45EB-9ADA-2F68D5326D3D}"/>
              </a:ext>
            </a:extLst>
          </p:cNvPr>
          <p:cNvSpPr>
            <a:spLocks noGrp="1"/>
          </p:cNvSpPr>
          <p:nvPr>
            <p:ph type="subTitle" idx="1"/>
          </p:nvPr>
        </p:nvSpPr>
        <p:spPr>
          <a:xfrm>
            <a:off x="404553" y="5624945"/>
            <a:ext cx="9078562" cy="592975"/>
          </a:xfrm>
        </p:spPr>
        <p:txBody>
          <a:bodyPr anchor="ctr">
            <a:normAutofit/>
          </a:bodyPr>
          <a:lstStyle/>
          <a:p>
            <a:pPr algn="l"/>
            <a:r>
              <a:rPr lang="en-US" b="1" dirty="0" smtClean="0"/>
              <a:t>Communication Skills </a:t>
            </a:r>
            <a:endParaRPr lang="en-US" b="1" dirty="0"/>
          </a:p>
        </p:txBody>
      </p:sp>
    </p:spTree>
    <p:extLst>
      <p:ext uri="{BB962C8B-B14F-4D97-AF65-F5344CB8AC3E}">
        <p14:creationId xmlns:p14="http://schemas.microsoft.com/office/powerpoint/2010/main" val="4011493291"/>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nodeType="clickEffect">
                                  <p:stCondLst>
                                    <p:cond delay="0"/>
                                  </p:stCondLst>
                                  <p:childTnLst>
                                    <p:animClr clrSpc="rgb" dir="cw">
                                      <p:cBhvr override="childStyle">
                                        <p:cTn id="13" dur="250" autoRev="1" fill="remove"/>
                                        <p:tgtEl>
                                          <p:spTgt spid="3">
                                            <p:txEl>
                                              <p:pRg st="0" end="0"/>
                                            </p:txEl>
                                          </p:spTgt>
                                        </p:tgtEl>
                                        <p:attrNameLst>
                                          <p:attrName>style.color</p:attrName>
                                        </p:attrNameLst>
                                      </p:cBhvr>
                                      <p:to>
                                        <a:schemeClr val="bg1"/>
                                      </p:to>
                                    </p:animClr>
                                    <p:animClr clrSpc="rgb" dir="cw">
                                      <p:cBhvr>
                                        <p:cTn id="14" dur="250" autoRev="1" fill="remove"/>
                                        <p:tgtEl>
                                          <p:spTgt spid="3">
                                            <p:txEl>
                                              <p:pRg st="0" end="0"/>
                                            </p:txEl>
                                          </p:spTgt>
                                        </p:tgtEl>
                                        <p:attrNameLst>
                                          <p:attrName>fillcolor</p:attrName>
                                        </p:attrNameLst>
                                      </p:cBhvr>
                                      <p:to>
                                        <a:schemeClr val="bg1"/>
                                      </p:to>
                                    </p:animClr>
                                    <p:set>
                                      <p:cBhvr>
                                        <p:cTn id="15" dur="250" autoRev="1" fill="remove"/>
                                        <p:tgtEl>
                                          <p:spTgt spid="3">
                                            <p:txEl>
                                              <p:pRg st="0" end="0"/>
                                            </p:txEl>
                                          </p:spTgt>
                                        </p:tgtEl>
                                        <p:attrNameLst>
                                          <p:attrName>fill.type</p:attrName>
                                        </p:attrNameLst>
                                      </p:cBhvr>
                                      <p:to>
                                        <p:strVal val="solid"/>
                                      </p:to>
                                    </p:set>
                                    <p:set>
                                      <p:cBhvr>
                                        <p:cTn id="16"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7432"/>
            <a:ext cx="10515600" cy="1325563"/>
          </a:xfrm>
        </p:spPr>
        <p:txBody>
          <a:bodyPr>
            <a:normAutofit fontScale="90000"/>
          </a:bodyPr>
          <a:lstStyle/>
          <a:p>
            <a:r>
              <a:rPr lang="en-US" b="1" dirty="0" smtClean="0">
                <a:solidFill>
                  <a:srgbClr val="000000"/>
                </a:solidFill>
                <a:latin typeface="hurme_no2-webfont"/>
                <a:ea typeface="Calibri" panose="020F0502020204030204" pitchFamily="34" charset="0"/>
                <a:cs typeface="Calibri" panose="020F0502020204030204" pitchFamily="34" charset="0"/>
              </a:rPr>
              <a:t/>
            </a:r>
            <a:br>
              <a:rPr lang="en-US" b="1" dirty="0" smtClean="0">
                <a:solidFill>
                  <a:srgbClr val="000000"/>
                </a:solidFill>
                <a:latin typeface="hurme_no2-webfont"/>
                <a:ea typeface="Calibri" panose="020F0502020204030204" pitchFamily="34" charset="0"/>
                <a:cs typeface="Calibri" panose="020F0502020204030204" pitchFamily="34" charset="0"/>
              </a:rPr>
            </a:br>
            <a:r>
              <a:rPr lang="en-US" b="1" dirty="0" smtClean="0">
                <a:latin typeface="hurme_no2-webfont"/>
                <a:ea typeface="Times New Roman" panose="02020603050405020304" pitchFamily="18" charset="0"/>
                <a:cs typeface="Calibri" panose="020F0502020204030204" pitchFamily="34" charset="0"/>
              </a:rPr>
              <a:t>INTRODUCTION</a:t>
            </a:r>
            <a:r>
              <a:rPr lang="en-US" sz="3600" dirty="0">
                <a:latin typeface="hurme_no2-webfont"/>
                <a:ea typeface="Calibri" panose="020F0502020204030204" pitchFamily="34" charset="0"/>
                <a:cs typeface="Times New Roman" panose="02020603050405020304" pitchFamily="18" charset="0"/>
              </a:rPr>
              <a:t/>
            </a:r>
            <a:br>
              <a:rPr lang="en-US" sz="3600" dirty="0">
                <a:latin typeface="hurme_no2-webfont"/>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838200" y="2208214"/>
            <a:ext cx="10515600" cy="4351338"/>
          </a:xfrm>
        </p:spPr>
        <p:txBody>
          <a:bodyPr>
            <a:normAutofit/>
          </a:bodyPr>
          <a:lstStyle/>
          <a:p>
            <a:pPr marL="342900" indent="-342900"/>
            <a:r>
              <a:rPr lang="en-US" b="1" dirty="0" smtClean="0">
                <a:latin typeface="hurme_no2-webfont"/>
              </a:rPr>
              <a:t>Introduction</a:t>
            </a:r>
            <a:r>
              <a:rPr lang="en-US" dirty="0" smtClean="0">
                <a:latin typeface="hurme_no2-webfont"/>
              </a:rPr>
              <a:t> </a:t>
            </a:r>
            <a:r>
              <a:rPr lang="en-US" b="1" dirty="0" smtClean="0">
                <a:latin typeface="hurme_no2-webfont"/>
              </a:rPr>
              <a:t>phase</a:t>
            </a:r>
            <a:r>
              <a:rPr lang="en-US" dirty="0" smtClean="0">
                <a:latin typeface="hurme_no2-webfont"/>
              </a:rPr>
              <a:t> :</a:t>
            </a:r>
          </a:p>
          <a:p>
            <a:pPr marL="342900" indent="-342900">
              <a:buNone/>
            </a:pPr>
            <a:r>
              <a:rPr lang="en-US" dirty="0" smtClean="0">
                <a:latin typeface="hurme_no2-webfont"/>
              </a:rPr>
              <a:t>          Opportunity to make a positive first impression</a:t>
            </a:r>
          </a:p>
          <a:p>
            <a:pPr marL="342900" indent="-342900" algn="just"/>
            <a:r>
              <a:rPr lang="en-US" b="1" dirty="0" smtClean="0">
                <a:latin typeface="hurme_no2-webfont"/>
              </a:rPr>
              <a:t>Strong</a:t>
            </a:r>
            <a:r>
              <a:rPr lang="en-US" dirty="0" smtClean="0">
                <a:latin typeface="hurme_no2-webfont"/>
              </a:rPr>
              <a:t> </a:t>
            </a:r>
            <a:r>
              <a:rPr lang="en-US" b="1" dirty="0" smtClean="0">
                <a:latin typeface="hurme_no2-webfont"/>
              </a:rPr>
              <a:t>start</a:t>
            </a:r>
            <a:r>
              <a:rPr lang="en-US" dirty="0" smtClean="0">
                <a:latin typeface="hurme_no2-webfont"/>
              </a:rPr>
              <a:t>:</a:t>
            </a:r>
          </a:p>
          <a:p>
            <a:pPr marL="342900" indent="-342900" algn="just">
              <a:buNone/>
            </a:pPr>
            <a:r>
              <a:rPr lang="en-US" dirty="0" smtClean="0">
                <a:latin typeface="hurme_no2-webfont"/>
              </a:rPr>
              <a:t>          Handshake, standing confidently and good eye contact </a:t>
            </a:r>
          </a:p>
          <a:p>
            <a:pPr marL="342900" indent="-342900" algn="just"/>
            <a:r>
              <a:rPr lang="en-US" b="1" dirty="0" smtClean="0">
                <a:latin typeface="hurme_no2-webfont"/>
              </a:rPr>
              <a:t>Inspiring attitude:</a:t>
            </a:r>
          </a:p>
          <a:p>
            <a:pPr marL="342900" indent="-342900" algn="just">
              <a:buNone/>
            </a:pPr>
            <a:r>
              <a:rPr lang="en-US" dirty="0" smtClean="0">
                <a:latin typeface="hurme_no2-webfont"/>
              </a:rPr>
              <a:t>          Find a comfortable sitting position</a:t>
            </a:r>
          </a:p>
          <a:p>
            <a:pPr marL="342900" indent="-342900" algn="just">
              <a:buNone/>
            </a:pPr>
            <a:r>
              <a:rPr lang="en-US" smtClean="0">
                <a:latin typeface="hurme_no2-webfont"/>
              </a:rPr>
              <a:t>      Lean </a:t>
            </a:r>
            <a:r>
              <a:rPr lang="en-US" dirty="0" smtClean="0">
                <a:latin typeface="hurme_no2-webfont"/>
              </a:rPr>
              <a:t>forward to show interest and smile at appropriate times.</a:t>
            </a:r>
          </a:p>
          <a:p>
            <a:endParaRPr lang="en-US" dirty="0"/>
          </a:p>
        </p:txBody>
      </p:sp>
      <p:pic>
        <p:nvPicPr>
          <p:cNvPr id="6" name="Picture 2" descr="Master the Art of Professional Introductions! | Student Development | STI  Colle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1947" y="517431"/>
            <a:ext cx="3061853" cy="15655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 name="Rectangle 7">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838200" y="1753623"/>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6" name="Straight Connector 15"/>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3635046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1" end="1"/>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3">
                                            <p:txEl>
                                              <p:pRg st="2" end="2"/>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2000" fill="hold"/>
                                        <p:tgtEl>
                                          <p:spTgt spid="3">
                                            <p:txEl>
                                              <p:pRg st="3" end="3"/>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2000" fill="hold"/>
                                        <p:tgtEl>
                                          <p:spTgt spid="3">
                                            <p:txEl>
                                              <p:pRg st="4" end="4"/>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2000" fill="hold"/>
                                        <p:tgtEl>
                                          <p:spTgt spid="3">
                                            <p:txEl>
                                              <p:pRg st="5" end="5"/>
                                            </p:txEl>
                                          </p:spTgt>
                                        </p:tgtEl>
                                        <p:attrNameLst>
                                          <p:attrName>style.color</p:attrName>
                                        </p:attrNameLst>
                                      </p:cBhvr>
                                      <p:to>
                                        <a:schemeClr val="accent2"/>
                                      </p:to>
                                    </p:animClr>
                                  </p:childTnLst>
                                </p:cTn>
                              </p:par>
                              <p:par>
                                <p:cTn id="19" presetID="3" presetClass="emph" presetSubtype="2" fill="hold" nodeType="withEffect">
                                  <p:stCondLst>
                                    <p:cond delay="0"/>
                                  </p:stCondLst>
                                  <p:childTnLst>
                                    <p:animClr clrSpc="rgb" dir="cw">
                                      <p:cBhvr override="childStyle">
                                        <p:cTn id="20" dur="2000" fill="hold"/>
                                        <p:tgtEl>
                                          <p:spTgt spid="3">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3022"/>
            <a:ext cx="10515600" cy="1325563"/>
          </a:xfrm>
        </p:spPr>
        <p:txBody>
          <a:bodyPr>
            <a:normAutofit fontScale="90000"/>
          </a:bodyPr>
          <a:lstStyle/>
          <a:p>
            <a:r>
              <a:rPr lang="en-US" b="1" dirty="0" smtClean="0">
                <a:latin typeface="hurme_no2-webfont"/>
                <a:ea typeface="Times New Roman" panose="02020603050405020304" pitchFamily="18" charset="0"/>
                <a:cs typeface="Calibri" panose="020F0502020204030204" pitchFamily="34" charset="0"/>
              </a:rPr>
              <a:t/>
            </a:r>
            <a:br>
              <a:rPr lang="en-US" b="1" dirty="0" smtClean="0">
                <a:latin typeface="hurme_no2-webfont"/>
                <a:ea typeface="Times New Roman" panose="02020603050405020304" pitchFamily="18" charset="0"/>
                <a:cs typeface="Calibri" panose="020F0502020204030204" pitchFamily="34" charset="0"/>
              </a:rPr>
            </a:br>
            <a:r>
              <a:rPr lang="en-US" b="1" dirty="0" smtClean="0">
                <a:latin typeface="hurme_no2-webfont"/>
                <a:ea typeface="Times New Roman" panose="02020603050405020304" pitchFamily="18" charset="0"/>
                <a:cs typeface="Calibri" panose="020F0502020204030204" pitchFamily="34" charset="0"/>
              </a:rPr>
              <a:t>SMALL TALK</a:t>
            </a:r>
            <a:r>
              <a:rPr lang="en-US" dirty="0">
                <a:latin typeface="hurme_no2-webfont"/>
                <a:ea typeface="Calibri" panose="020F0502020204030204" pitchFamily="34" charset="0"/>
                <a:cs typeface="Times New Roman" panose="02020603050405020304" pitchFamily="18" charset="0"/>
              </a:rPr>
              <a:t/>
            </a:r>
            <a:br>
              <a:rPr lang="en-US" dirty="0">
                <a:latin typeface="hurme_no2-webfont"/>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838200" y="2194359"/>
            <a:ext cx="10515600" cy="4351338"/>
          </a:xfrm>
        </p:spPr>
        <p:txBody>
          <a:bodyPr>
            <a:normAutofit lnSpcReduction="10000"/>
          </a:bodyPr>
          <a:lstStyle/>
          <a:p>
            <a:pPr algn="just"/>
            <a:r>
              <a:rPr lang="en-US" b="1" dirty="0" smtClean="0">
                <a:latin typeface="hurme_no2-webfont"/>
                <a:ea typeface="Times New Roman" panose="02020603050405020304" pitchFamily="18" charset="0"/>
              </a:rPr>
              <a:t>Good</a:t>
            </a:r>
            <a:r>
              <a:rPr lang="en-US" dirty="0" smtClean="0">
                <a:latin typeface="hurme_no2-webfont"/>
                <a:ea typeface="Times New Roman" panose="02020603050405020304" pitchFamily="18" charset="0"/>
              </a:rPr>
              <a:t> </a:t>
            </a:r>
            <a:r>
              <a:rPr lang="en-US" b="1" dirty="0" smtClean="0">
                <a:latin typeface="hurme_no2-webfont"/>
                <a:ea typeface="Times New Roman" panose="02020603050405020304" pitchFamily="18" charset="0"/>
              </a:rPr>
              <a:t>idea</a:t>
            </a:r>
            <a:r>
              <a:rPr lang="en-US" dirty="0" smtClean="0">
                <a:latin typeface="hurme_no2-webfont"/>
                <a:ea typeface="Times New Roman" panose="02020603050405020304" pitchFamily="18" charset="0"/>
              </a:rPr>
              <a:t>: </a:t>
            </a:r>
          </a:p>
          <a:p>
            <a:pPr algn="just">
              <a:buNone/>
            </a:pPr>
            <a:r>
              <a:rPr lang="en-US" dirty="0" smtClean="0">
                <a:latin typeface="hurme_no2-webfont"/>
                <a:ea typeface="Times New Roman" panose="02020603050405020304" pitchFamily="18" charset="0"/>
              </a:rPr>
              <a:t>After introductions, it </a:t>
            </a:r>
            <a:r>
              <a:rPr lang="en-US" dirty="0">
                <a:latin typeface="hurme_no2-webfont"/>
                <a:ea typeface="Times New Roman" panose="02020603050405020304" pitchFamily="18" charset="0"/>
              </a:rPr>
              <a:t>is a good idea to conduct a bit of small </a:t>
            </a:r>
            <a:r>
              <a:rPr lang="en-US" dirty="0" smtClean="0">
                <a:latin typeface="hurme_no2-webfont"/>
                <a:ea typeface="Times New Roman" panose="02020603050405020304" pitchFamily="18" charset="0"/>
              </a:rPr>
              <a:t>talk. </a:t>
            </a:r>
          </a:p>
          <a:p>
            <a:pPr algn="just"/>
            <a:r>
              <a:rPr lang="en-US" b="1" dirty="0" smtClean="0">
                <a:latin typeface="hurme_no2-webfont"/>
                <a:ea typeface="Calibri" panose="020F0502020204030204" pitchFamily="34" charset="0"/>
                <a:cs typeface="Calibri" panose="020F0502020204030204" pitchFamily="34" charset="0"/>
              </a:rPr>
              <a:t>Importance:</a:t>
            </a:r>
            <a:r>
              <a:rPr lang="en-US" dirty="0" smtClean="0">
                <a:latin typeface="hurme_no2-webfont"/>
                <a:ea typeface="Calibri" panose="020F0502020204030204" pitchFamily="34" charset="0"/>
                <a:cs typeface="Calibri" panose="020F0502020204030204" pitchFamily="34" charset="0"/>
              </a:rPr>
              <a:t> </a:t>
            </a:r>
          </a:p>
          <a:p>
            <a:pPr algn="just">
              <a:buNone/>
            </a:pPr>
            <a:r>
              <a:rPr lang="en-US" dirty="0" smtClean="0">
                <a:latin typeface="hurme_no2-webfont"/>
                <a:ea typeface="Calibri" panose="020F0502020204030204" pitchFamily="34" charset="0"/>
                <a:cs typeface="Calibri" panose="020F0502020204030204" pitchFamily="34" charset="0"/>
              </a:rPr>
              <a:t> Small talk encourages </a:t>
            </a:r>
            <a:r>
              <a:rPr lang="en-US" dirty="0">
                <a:latin typeface="hurme_no2-webfont"/>
                <a:ea typeface="Calibri" panose="020F0502020204030204" pitchFamily="34" charset="0"/>
                <a:cs typeface="Calibri" panose="020F0502020204030204" pitchFamily="34" charset="0"/>
              </a:rPr>
              <a:t>a healthy working relationship </a:t>
            </a:r>
            <a:r>
              <a:rPr lang="en-US" i="1" dirty="0">
                <a:latin typeface="hurme_no2-webfont"/>
                <a:ea typeface="Calibri" panose="020F0502020204030204" pitchFamily="34" charset="0"/>
                <a:cs typeface="Calibri" panose="020F0502020204030204" pitchFamily="34" charset="0"/>
              </a:rPr>
              <a:t>and</a:t>
            </a:r>
            <a:r>
              <a:rPr lang="en-US" dirty="0">
                <a:latin typeface="hurme_no2-webfont"/>
                <a:ea typeface="Calibri" panose="020F0502020204030204" pitchFamily="34" charset="0"/>
                <a:cs typeface="Calibri" panose="020F0502020204030204" pitchFamily="34" charset="0"/>
              </a:rPr>
              <a:t> build </a:t>
            </a:r>
            <a:r>
              <a:rPr lang="en-US" dirty="0" smtClean="0">
                <a:latin typeface="hurme_no2-webfont"/>
                <a:ea typeface="Calibri" panose="020F0502020204030204" pitchFamily="34" charset="0"/>
                <a:cs typeface="Calibri" panose="020F0502020204030204" pitchFamily="34" charset="0"/>
              </a:rPr>
              <a:t>link.</a:t>
            </a:r>
          </a:p>
          <a:p>
            <a:pPr algn="just"/>
            <a:r>
              <a:rPr lang="en-US" b="1" dirty="0" smtClean="0">
                <a:latin typeface="hurme_no2-webfont"/>
                <a:ea typeface="Calibri" panose="020F0502020204030204" pitchFamily="34" charset="0"/>
                <a:cs typeface="Calibri" panose="020F0502020204030204" pitchFamily="34" charset="0"/>
              </a:rPr>
              <a:t>Avoid serious talk </a:t>
            </a:r>
            <a:r>
              <a:rPr lang="en-US" dirty="0" smtClean="0">
                <a:latin typeface="hurme_no2-webfont"/>
                <a:ea typeface="Calibri" panose="020F0502020204030204" pitchFamily="34" charset="0"/>
                <a:cs typeface="Calibri" panose="020F0502020204030204" pitchFamily="34" charset="0"/>
              </a:rPr>
              <a:t>:</a:t>
            </a:r>
          </a:p>
          <a:p>
            <a:pPr algn="just">
              <a:buNone/>
            </a:pPr>
            <a:r>
              <a:rPr lang="en-US" dirty="0" smtClean="0">
                <a:latin typeface="hurme_no2-webfont"/>
                <a:ea typeface="Calibri" panose="020F0502020204030204" pitchFamily="34" charset="0"/>
                <a:cs typeface="Calibri" panose="020F0502020204030204" pitchFamily="34" charset="0"/>
              </a:rPr>
              <a:t>  Do </a:t>
            </a:r>
            <a:r>
              <a:rPr lang="en-US" dirty="0">
                <a:latin typeface="hurme_no2-webfont"/>
                <a:ea typeface="Calibri" panose="020F0502020204030204" pitchFamily="34" charset="0"/>
                <a:cs typeface="Calibri" panose="020F0502020204030204" pitchFamily="34" charset="0"/>
              </a:rPr>
              <a:t>not </a:t>
            </a:r>
            <a:r>
              <a:rPr lang="en-US" dirty="0" smtClean="0">
                <a:latin typeface="hurme_no2-webfont"/>
                <a:ea typeface="Calibri" panose="020F0502020204030204" pitchFamily="34" charset="0"/>
                <a:cs typeface="Calibri" panose="020F0502020204030204" pitchFamily="34" charset="0"/>
              </a:rPr>
              <a:t>talk about </a:t>
            </a:r>
            <a:r>
              <a:rPr lang="en-US" dirty="0">
                <a:latin typeface="hurme_no2-webfont"/>
                <a:ea typeface="Calibri" panose="020F0502020204030204" pitchFamily="34" charset="0"/>
                <a:cs typeface="Calibri" panose="020F0502020204030204" pitchFamily="34" charset="0"/>
              </a:rPr>
              <a:t>religion or </a:t>
            </a:r>
            <a:r>
              <a:rPr lang="en-US" dirty="0" smtClean="0">
                <a:latin typeface="hurme_no2-webfont"/>
                <a:ea typeface="Calibri" panose="020F0502020204030204" pitchFamily="34" charset="0"/>
                <a:cs typeface="Calibri" panose="020F0502020204030204" pitchFamily="34" charset="0"/>
              </a:rPr>
              <a:t>politics to avoid awkward situation.</a:t>
            </a:r>
            <a:endParaRPr lang="en-US" dirty="0">
              <a:latin typeface="hurme_no2-webfont"/>
              <a:ea typeface="Calibri" panose="020F0502020204030204" pitchFamily="34" charset="0"/>
              <a:cs typeface="Times New Roman" panose="02020603050405020304" pitchFamily="18" charset="0"/>
            </a:endParaRPr>
          </a:p>
          <a:p>
            <a:pPr algn="just"/>
            <a:r>
              <a:rPr lang="en-US" b="1" dirty="0" smtClean="0">
                <a:latin typeface="hurme_no2-webfont"/>
                <a:ea typeface="Calibri" panose="020F0502020204030204" pitchFamily="34" charset="0"/>
                <a:cs typeface="Calibri" panose="020F0502020204030204" pitchFamily="34" charset="0"/>
              </a:rPr>
              <a:t>Positivity</a:t>
            </a:r>
            <a:r>
              <a:rPr lang="en-US" dirty="0" smtClean="0">
                <a:latin typeface="hurme_no2-webfont"/>
                <a:ea typeface="Calibri" panose="020F0502020204030204" pitchFamily="34" charset="0"/>
                <a:cs typeface="Calibri" panose="020F0502020204030204" pitchFamily="34" charset="0"/>
              </a:rPr>
              <a:t> :</a:t>
            </a:r>
          </a:p>
          <a:p>
            <a:pPr algn="just">
              <a:buNone/>
            </a:pPr>
            <a:r>
              <a:rPr lang="en-US" dirty="0" smtClean="0">
                <a:latin typeface="hurme_no2-webfont"/>
                <a:ea typeface="Calibri" panose="020F0502020204030204" pitchFamily="34" charset="0"/>
                <a:cs typeface="Calibri" panose="020F0502020204030204" pitchFamily="34" charset="0"/>
              </a:rPr>
              <a:t>  Keep </a:t>
            </a:r>
            <a:r>
              <a:rPr lang="en-US" dirty="0">
                <a:latin typeface="hurme_no2-webfont"/>
                <a:ea typeface="Calibri" panose="020F0502020204030204" pitchFamily="34" charset="0"/>
                <a:cs typeface="Calibri" panose="020F0502020204030204" pitchFamily="34" charset="0"/>
              </a:rPr>
              <a:t>the discussion positive.</a:t>
            </a:r>
            <a:endParaRPr lang="en-US" dirty="0">
              <a:latin typeface="hurme_no2-webfont"/>
              <a:ea typeface="Calibri" panose="020F0502020204030204" pitchFamily="34" charset="0"/>
              <a:cs typeface="Times New Roman" panose="02020603050405020304" pitchFamily="18" charset="0"/>
            </a:endParaRPr>
          </a:p>
          <a:p>
            <a:endParaRPr lang="en-US" sz="2400" dirty="0">
              <a:latin typeface="hurme_no2-webfont"/>
              <a:ea typeface="Calibri" panose="020F0502020204030204" pitchFamily="34" charset="0"/>
              <a:cs typeface="Times New Roman" panose="02020603050405020304" pitchFamily="18" charset="0"/>
            </a:endParaRPr>
          </a:p>
          <a:p>
            <a:endParaRPr lang="en-US" sz="2400" dirty="0">
              <a:latin typeface="hurme_no2-webfont"/>
              <a:ea typeface="Times New Roman" panose="02020603050405020304" pitchFamily="18" charset="0"/>
            </a:endParaRPr>
          </a:p>
          <a:p>
            <a:endParaRPr lang="en-US" dirty="0"/>
          </a:p>
        </p:txBody>
      </p:sp>
      <p:pic>
        <p:nvPicPr>
          <p:cNvPr id="5122" name="Picture 2" descr="Mastering the Art of Small Talk. There is almost no way to avoid it: If… |  by Lounjee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2581" y="157395"/>
            <a:ext cx="3948545" cy="208135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 name="Rectangle 7">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838200" y="1756944"/>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1" name="Straight Connector 10"/>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831973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3">
                                            <p:txEl>
                                              <p:pRg st="2" end="2"/>
                                            </p:txEl>
                                          </p:spTgt>
                                        </p:tgtEl>
                                      </p:cBhvr>
                                    </p:animEffect>
                                    <p:animScale>
                                      <p:cBhvr>
                                        <p:cTn id="15" dur="250" autoRev="1" fill="hold"/>
                                        <p:tgtEl>
                                          <p:spTgt spid="3">
                                            <p:txEl>
                                              <p:pRg st="2" end="2"/>
                                            </p:txEl>
                                          </p:spTgt>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3">
                                            <p:txEl>
                                              <p:pRg st="3" end="3"/>
                                            </p:txEl>
                                          </p:spTgt>
                                        </p:tgtEl>
                                      </p:cBhvr>
                                    </p:animEffect>
                                    <p:animScale>
                                      <p:cBhvr>
                                        <p:cTn id="18" dur="250" autoRev="1" fill="hold"/>
                                        <p:tgtEl>
                                          <p:spTgt spid="3">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500" tmFilter="0, 0; .2, .5; .8, .5; 1, 0"/>
                                        <p:tgtEl>
                                          <p:spTgt spid="3">
                                            <p:txEl>
                                              <p:pRg st="4" end="4"/>
                                            </p:txEl>
                                          </p:spTgt>
                                        </p:tgtEl>
                                      </p:cBhvr>
                                    </p:animEffect>
                                    <p:animScale>
                                      <p:cBhvr>
                                        <p:cTn id="21" dur="250" autoRev="1" fill="hold"/>
                                        <p:tgtEl>
                                          <p:spTgt spid="3">
                                            <p:txEl>
                                              <p:pRg st="4" end="4"/>
                                            </p:txEl>
                                          </p:spTgt>
                                        </p:tgtEl>
                                      </p:cBhvr>
                                      <p:by x="105000" y="105000"/>
                                    </p:animScale>
                                  </p:childTnLst>
                                </p:cTn>
                              </p:par>
                              <p:par>
                                <p:cTn id="22" presetID="26" presetClass="emph" presetSubtype="0" fill="hold" nodeType="withEffect">
                                  <p:stCondLst>
                                    <p:cond delay="0"/>
                                  </p:stCondLst>
                                  <p:childTnLst>
                                    <p:animEffect transition="out" filter="fade">
                                      <p:cBhvr>
                                        <p:cTn id="23" dur="500" tmFilter="0, 0; .2, .5; .8, .5; 1, 0"/>
                                        <p:tgtEl>
                                          <p:spTgt spid="3">
                                            <p:txEl>
                                              <p:pRg st="5" end="5"/>
                                            </p:txEl>
                                          </p:spTgt>
                                        </p:tgtEl>
                                      </p:cBhvr>
                                    </p:animEffect>
                                    <p:animScale>
                                      <p:cBhvr>
                                        <p:cTn id="24" dur="250" autoRev="1" fill="hold"/>
                                        <p:tgtEl>
                                          <p:spTgt spid="3">
                                            <p:txEl>
                                              <p:pRg st="5" end="5"/>
                                            </p:txEl>
                                          </p:spTgt>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3">
                                            <p:txEl>
                                              <p:pRg st="6" end="6"/>
                                            </p:txEl>
                                          </p:spTgt>
                                        </p:tgtEl>
                                      </p:cBhvr>
                                    </p:animEffect>
                                    <p:animScale>
                                      <p:cBhvr>
                                        <p:cTn id="27" dur="250" autoRev="1" fill="hold"/>
                                        <p:tgtEl>
                                          <p:spTgt spid="3">
                                            <p:txEl>
                                              <p:pRg st="6" end="6"/>
                                            </p:txEl>
                                          </p:spTgt>
                                        </p:tgtEl>
                                      </p:cBhvr>
                                      <p:by x="105000" y="105000"/>
                                    </p:animScale>
                                  </p:childTnLst>
                                </p:cTn>
                              </p:par>
                              <p:par>
                                <p:cTn id="28" presetID="26" presetClass="emph" presetSubtype="0" fill="hold" nodeType="withEffect">
                                  <p:stCondLst>
                                    <p:cond delay="0"/>
                                  </p:stCondLst>
                                  <p:childTnLst>
                                    <p:animEffect transition="out" filter="fade">
                                      <p:cBhvr>
                                        <p:cTn id="29" dur="500" tmFilter="0, 0; .2, .5; .8, .5; 1, 0"/>
                                        <p:tgtEl>
                                          <p:spTgt spid="3">
                                            <p:txEl>
                                              <p:pRg st="7" end="7"/>
                                            </p:txEl>
                                          </p:spTgt>
                                        </p:tgtEl>
                                      </p:cBhvr>
                                    </p:animEffect>
                                    <p:animScale>
                                      <p:cBhvr>
                                        <p:cTn id="30" dur="250" autoRev="1" fill="hold"/>
                                        <p:tgtEl>
                                          <p:spTgt spid="3">
                                            <p:txEl>
                                              <p:pRg st="7" end="7"/>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7432"/>
            <a:ext cx="10515600" cy="1325563"/>
          </a:xfrm>
        </p:spPr>
        <p:txBody>
          <a:bodyPr>
            <a:normAutofit fontScale="90000"/>
          </a:bodyPr>
          <a:lstStyle/>
          <a:p>
            <a:r>
              <a:rPr lang="en-US" b="1" dirty="0" smtClean="0">
                <a:solidFill>
                  <a:srgbClr val="000000"/>
                </a:solidFill>
                <a:latin typeface="hurme_no2-webfont"/>
                <a:ea typeface="Times New Roman" panose="02020603050405020304" pitchFamily="18" charset="0"/>
              </a:rPr>
              <a:t/>
            </a:r>
            <a:br>
              <a:rPr lang="en-US" b="1" dirty="0" smtClean="0">
                <a:solidFill>
                  <a:srgbClr val="000000"/>
                </a:solidFill>
                <a:latin typeface="hurme_no2-webfont"/>
                <a:ea typeface="Times New Roman" panose="02020603050405020304" pitchFamily="18" charset="0"/>
              </a:rPr>
            </a:br>
            <a:r>
              <a:rPr lang="en-US" b="1" dirty="0" smtClean="0">
                <a:solidFill>
                  <a:srgbClr val="000000"/>
                </a:solidFill>
                <a:latin typeface="hurme_no2-webfont"/>
                <a:ea typeface="Times New Roman" panose="02020603050405020304" pitchFamily="18" charset="0"/>
              </a:rPr>
              <a:t>QUESTION AND ANSWER PHASE:</a:t>
            </a:r>
            <a:r>
              <a:rPr lang="en-US" sz="4000" dirty="0">
                <a:latin typeface="hurme_no2-webfont"/>
                <a:ea typeface="Times New Roman" panose="02020603050405020304" pitchFamily="18" charset="0"/>
              </a:rPr>
              <a:t/>
            </a:r>
            <a:br>
              <a:rPr lang="en-US" sz="4000" dirty="0">
                <a:latin typeface="hurme_no2-webfont"/>
                <a:ea typeface="Times New Roman" panose="02020603050405020304" pitchFamily="18" charset="0"/>
              </a:rPr>
            </a:br>
            <a:endParaRPr lang="en-US" dirty="0"/>
          </a:p>
        </p:txBody>
      </p:sp>
      <p:sp>
        <p:nvSpPr>
          <p:cNvPr id="3" name="Content Placeholder 2"/>
          <p:cNvSpPr>
            <a:spLocks noGrp="1"/>
          </p:cNvSpPr>
          <p:nvPr>
            <p:ph idx="1"/>
          </p:nvPr>
        </p:nvSpPr>
        <p:spPr>
          <a:xfrm>
            <a:off x="592282" y="2144280"/>
            <a:ext cx="11007436" cy="4351338"/>
          </a:xfrm>
        </p:spPr>
        <p:txBody>
          <a:bodyPr/>
          <a:lstStyle/>
          <a:p>
            <a:pPr algn="just"/>
            <a:r>
              <a:rPr lang="en-US" b="1" dirty="0" smtClean="0">
                <a:solidFill>
                  <a:srgbClr val="000000"/>
                </a:solidFill>
                <a:latin typeface="hurme_no2-webfont"/>
                <a:ea typeface="Times New Roman" panose="02020603050405020304" pitchFamily="18" charset="0"/>
              </a:rPr>
              <a:t> </a:t>
            </a:r>
            <a:r>
              <a:rPr lang="en-US" b="1" dirty="0">
                <a:solidFill>
                  <a:srgbClr val="000000"/>
                </a:solidFill>
                <a:latin typeface="hurme_no2-webfont"/>
                <a:ea typeface="Times New Roman" panose="02020603050405020304" pitchFamily="18" charset="0"/>
              </a:rPr>
              <a:t>L</a:t>
            </a:r>
            <a:r>
              <a:rPr lang="en-US" b="1" dirty="0" smtClean="0">
                <a:solidFill>
                  <a:srgbClr val="000000"/>
                </a:solidFill>
                <a:latin typeface="hurme_no2-webfont"/>
                <a:ea typeface="Times New Roman" panose="02020603050405020304" pitchFamily="18" charset="0"/>
              </a:rPr>
              <a:t>ongest </a:t>
            </a:r>
            <a:r>
              <a:rPr lang="en-US" b="1" dirty="0">
                <a:solidFill>
                  <a:srgbClr val="000000"/>
                </a:solidFill>
                <a:latin typeface="hurme_no2-webfont"/>
                <a:ea typeface="Times New Roman" panose="02020603050405020304" pitchFamily="18" charset="0"/>
              </a:rPr>
              <a:t>portion of the </a:t>
            </a:r>
            <a:r>
              <a:rPr lang="en-US" b="1" dirty="0" smtClean="0">
                <a:solidFill>
                  <a:srgbClr val="000000"/>
                </a:solidFill>
                <a:latin typeface="hurme_no2-webfont"/>
                <a:ea typeface="Times New Roman" panose="02020603050405020304" pitchFamily="18" charset="0"/>
              </a:rPr>
              <a:t>interview:</a:t>
            </a:r>
          </a:p>
          <a:p>
            <a:pPr algn="just">
              <a:buNone/>
            </a:pPr>
            <a:r>
              <a:rPr lang="en-US" dirty="0" smtClean="0">
                <a:solidFill>
                  <a:srgbClr val="000000"/>
                </a:solidFill>
                <a:latin typeface="hurme_no2-webfont"/>
                <a:ea typeface="Times New Roman" panose="02020603050405020304" pitchFamily="18" charset="0"/>
              </a:rPr>
              <a:t>    Questions and then your responses is the longest portion.</a:t>
            </a:r>
            <a:endParaRPr lang="en-US" sz="2400" dirty="0">
              <a:latin typeface="hurme_no2-webfont"/>
              <a:ea typeface="Times New Roman" panose="02020603050405020304" pitchFamily="18" charset="0"/>
            </a:endParaRPr>
          </a:p>
          <a:p>
            <a:pPr algn="just"/>
            <a:r>
              <a:rPr lang="en-US" b="1" dirty="0" smtClean="0">
                <a:solidFill>
                  <a:srgbClr val="000000"/>
                </a:solidFill>
                <a:latin typeface="hurme_no2-webfont"/>
                <a:ea typeface="Times New Roman" panose="02020603050405020304" pitchFamily="18" charset="0"/>
              </a:rPr>
              <a:t>Duration</a:t>
            </a:r>
            <a:r>
              <a:rPr lang="en-US" dirty="0" smtClean="0">
                <a:solidFill>
                  <a:srgbClr val="000000"/>
                </a:solidFill>
                <a:latin typeface="hurme_no2-webfont"/>
                <a:ea typeface="Times New Roman" panose="02020603050405020304" pitchFamily="18" charset="0"/>
              </a:rPr>
              <a:t>:</a:t>
            </a:r>
          </a:p>
          <a:p>
            <a:pPr algn="just">
              <a:buNone/>
            </a:pPr>
            <a:r>
              <a:rPr lang="en-US" dirty="0" smtClean="0">
                <a:solidFill>
                  <a:srgbClr val="000000"/>
                </a:solidFill>
                <a:latin typeface="hurme_no2-webfont"/>
                <a:ea typeface="Times New Roman" panose="02020603050405020304" pitchFamily="18" charset="0"/>
              </a:rPr>
              <a:t>   If </a:t>
            </a:r>
            <a:r>
              <a:rPr lang="en-US" dirty="0">
                <a:solidFill>
                  <a:srgbClr val="000000"/>
                </a:solidFill>
                <a:latin typeface="hurme_no2-webfont"/>
                <a:ea typeface="Times New Roman" panose="02020603050405020304" pitchFamily="18" charset="0"/>
              </a:rPr>
              <a:t>the interview is a 30-minute screening interview, this portion is typically about 20 minutes long</a:t>
            </a:r>
            <a:r>
              <a:rPr lang="en-US" dirty="0" smtClean="0">
                <a:solidFill>
                  <a:srgbClr val="000000"/>
                </a:solidFill>
                <a:latin typeface="hurme_no2-webfont"/>
                <a:ea typeface="Times New Roman" panose="02020603050405020304" pitchFamily="18" charset="0"/>
              </a:rPr>
              <a:t>.</a:t>
            </a:r>
          </a:p>
          <a:p>
            <a:pPr algn="just"/>
            <a:r>
              <a:rPr lang="en-US" b="1" dirty="0" smtClean="0">
                <a:solidFill>
                  <a:srgbClr val="000000"/>
                </a:solidFill>
                <a:latin typeface="hurme_no2-webfont"/>
                <a:ea typeface="Times New Roman" panose="02020603050405020304" pitchFamily="18" charset="0"/>
              </a:rPr>
              <a:t>Getting to know you</a:t>
            </a:r>
            <a:r>
              <a:rPr lang="en-US" sz="2400" b="1" dirty="0" smtClean="0">
                <a:solidFill>
                  <a:srgbClr val="000000"/>
                </a:solidFill>
                <a:latin typeface="hurme_no2-webfont"/>
                <a:ea typeface="Times New Roman" panose="02020603050405020304" pitchFamily="18" charset="0"/>
              </a:rPr>
              <a:t>:</a:t>
            </a:r>
          </a:p>
          <a:p>
            <a:pPr algn="just">
              <a:buNone/>
            </a:pPr>
            <a:r>
              <a:rPr lang="en-US" dirty="0" smtClean="0">
                <a:solidFill>
                  <a:srgbClr val="212121"/>
                </a:solidFill>
                <a:latin typeface="hurme_no2-webfont"/>
                <a:ea typeface="Times New Roman" panose="02020603050405020304" pitchFamily="18" charset="0"/>
                <a:cs typeface="Calibri" panose="020F0502020204030204" pitchFamily="34" charset="0"/>
              </a:rPr>
              <a:t>  Be prepared to talk about your work experience, skills, education, activities, and interests.</a:t>
            </a:r>
            <a:endParaRPr lang="en-US" dirty="0" smtClean="0">
              <a:latin typeface="hurme_no2-webfont"/>
              <a:ea typeface="Calibri" panose="020F0502020204030204" pitchFamily="34" charset="0"/>
              <a:cs typeface="Times New Roman" panose="02020603050405020304" pitchFamily="18" charset="0"/>
            </a:endParaRPr>
          </a:p>
          <a:p>
            <a:pPr algn="just">
              <a:buNone/>
            </a:pPr>
            <a:endParaRPr lang="en-US" sz="2400" b="1" dirty="0">
              <a:latin typeface="hurme_no2-webfont"/>
              <a:ea typeface="Times New Roman" panose="02020603050405020304" pitchFamily="18" charset="0"/>
            </a:endParaRPr>
          </a:p>
          <a:p>
            <a:endParaRPr lang="en-US" dirty="0"/>
          </a:p>
        </p:txBody>
      </p:sp>
      <p:grpSp>
        <p:nvGrpSpPr>
          <p:cNvPr id="7" name="Group 6">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 name="Rectangle 7">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838200" y="1756944"/>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11" name="Picture 2" descr="Central de Cursos apresentacao-power-point (8) - Central de Cursos"/>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4774" y="422686"/>
            <a:ext cx="1814944" cy="19950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0620987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212121"/>
                </a:solidFill>
                <a:latin typeface="hurme_no2-webfont"/>
                <a:cs typeface="Calibri" panose="020F0502020204030204" pitchFamily="34" charset="0"/>
              </a:rPr>
              <a:t>QUESTION AND ANSWER PHASE</a:t>
            </a:r>
            <a:endParaRPr lang="en-US" sz="4000" dirty="0"/>
          </a:p>
        </p:txBody>
      </p:sp>
      <p:sp>
        <p:nvSpPr>
          <p:cNvPr id="3" name="Content Placeholder 2"/>
          <p:cNvSpPr>
            <a:spLocks noGrp="1"/>
          </p:cNvSpPr>
          <p:nvPr>
            <p:ph idx="1"/>
          </p:nvPr>
        </p:nvSpPr>
        <p:spPr>
          <a:xfrm>
            <a:off x="697523" y="1741218"/>
            <a:ext cx="10938164" cy="4561320"/>
          </a:xfrm>
        </p:spPr>
        <p:txBody>
          <a:bodyPr>
            <a:noAutofit/>
          </a:bodyPr>
          <a:lstStyle/>
          <a:p>
            <a:pPr algn="just">
              <a:lnSpc>
                <a:spcPct val="120000"/>
              </a:lnSpc>
            </a:pPr>
            <a:r>
              <a:rPr lang="en-US" sz="2400" b="1" dirty="0" smtClean="0">
                <a:solidFill>
                  <a:srgbClr val="212121"/>
                </a:solidFill>
                <a:latin typeface="hurme_no2-webfont"/>
                <a:ea typeface="Times New Roman" panose="02020603050405020304" pitchFamily="18" charset="0"/>
                <a:cs typeface="Calibri" panose="020F0502020204030204" pitchFamily="34" charset="0"/>
              </a:rPr>
              <a:t>Strengths, experiences, knowledge and interests:</a:t>
            </a:r>
          </a:p>
          <a:p>
            <a:pPr algn="just">
              <a:lnSpc>
                <a:spcPct val="120000"/>
              </a:lnSpc>
              <a:spcBef>
                <a:spcPts val="0"/>
              </a:spcBef>
              <a:spcAft>
                <a:spcPts val="1500"/>
              </a:spcAft>
              <a:buNone/>
            </a:pPr>
            <a:r>
              <a:rPr lang="en-US" sz="2400" dirty="0" smtClean="0">
                <a:solidFill>
                  <a:srgbClr val="212121"/>
                </a:solidFill>
                <a:latin typeface="hurme_no2-webfont"/>
                <a:ea typeface="Times New Roman" panose="02020603050405020304" pitchFamily="18" charset="0"/>
                <a:cs typeface="Calibri" panose="020F0502020204030204" pitchFamily="34" charset="0"/>
              </a:rPr>
              <a:t>Talk about past </a:t>
            </a:r>
            <a:r>
              <a:rPr lang="en-US" sz="2400" dirty="0">
                <a:solidFill>
                  <a:srgbClr val="212121"/>
                </a:solidFill>
                <a:latin typeface="hurme_no2-webfont"/>
                <a:ea typeface="Times New Roman" panose="02020603050405020304" pitchFamily="18" charset="0"/>
                <a:cs typeface="Calibri" panose="020F0502020204030204" pitchFamily="34" charset="0"/>
              </a:rPr>
              <a:t>accomplishments, and technical experience and also highlight your strengths. </a:t>
            </a:r>
            <a:r>
              <a:rPr lang="en-US" sz="2400" dirty="0" smtClean="0">
                <a:solidFill>
                  <a:srgbClr val="212121"/>
                </a:solidFill>
                <a:latin typeface="hurme_no2-webfont"/>
                <a:ea typeface="Times New Roman" panose="02020603050405020304" pitchFamily="18" charset="0"/>
                <a:cs typeface="Calibri" panose="020F0502020204030204" pitchFamily="34" charset="0"/>
              </a:rPr>
              <a:t>Convey knowledge and interest.</a:t>
            </a:r>
          </a:p>
          <a:p>
            <a:pPr algn="just">
              <a:lnSpc>
                <a:spcPct val="120000"/>
              </a:lnSpc>
              <a:spcBef>
                <a:spcPts val="0"/>
              </a:spcBef>
              <a:spcAft>
                <a:spcPts val="1500"/>
              </a:spcAft>
            </a:pPr>
            <a:r>
              <a:rPr lang="en-US" sz="2400" b="1" dirty="0" smtClean="0">
                <a:solidFill>
                  <a:srgbClr val="212121"/>
                </a:solidFill>
                <a:latin typeface="hurme_no2-webfont"/>
                <a:ea typeface="Times New Roman" panose="02020603050405020304" pitchFamily="18" charset="0"/>
                <a:cs typeface="Calibri" panose="020F0502020204030204" pitchFamily="34" charset="0"/>
              </a:rPr>
              <a:t>Team work and communication skills</a:t>
            </a:r>
            <a:r>
              <a:rPr lang="en-US" sz="2200" dirty="0" smtClean="0">
                <a:solidFill>
                  <a:srgbClr val="212121"/>
                </a:solidFill>
                <a:latin typeface="hurme_no2-webfont"/>
                <a:ea typeface="Times New Roman" panose="02020603050405020304" pitchFamily="18" charset="0"/>
                <a:cs typeface="Calibri" panose="020F0502020204030204" pitchFamily="34" charset="0"/>
              </a:rPr>
              <a:t>:</a:t>
            </a:r>
          </a:p>
          <a:p>
            <a:pPr algn="just">
              <a:lnSpc>
                <a:spcPct val="120000"/>
              </a:lnSpc>
              <a:spcBef>
                <a:spcPts val="0"/>
              </a:spcBef>
              <a:spcAft>
                <a:spcPts val="1500"/>
              </a:spcAft>
              <a:buNone/>
            </a:pPr>
            <a:r>
              <a:rPr lang="en-US" sz="2400" dirty="0" smtClean="0">
                <a:solidFill>
                  <a:srgbClr val="212121"/>
                </a:solidFill>
                <a:latin typeface="hurme_no2-webfont"/>
                <a:ea typeface="Times New Roman" panose="02020603050405020304" pitchFamily="18" charset="0"/>
                <a:cs typeface="Calibri" panose="020F0502020204030204" pitchFamily="34" charset="0"/>
              </a:rPr>
              <a:t>Show clear</a:t>
            </a:r>
            <a:r>
              <a:rPr lang="en-US" sz="2400" dirty="0">
                <a:solidFill>
                  <a:srgbClr val="212121"/>
                </a:solidFill>
                <a:latin typeface="hurme_no2-webfont"/>
                <a:ea typeface="Times New Roman" panose="02020603050405020304" pitchFamily="18" charset="0"/>
                <a:cs typeface="Calibri" panose="020F0502020204030204" pitchFamily="34" charset="0"/>
              </a:rPr>
              <a:t>, effective communication skills and the ability to work effectively with other team members. </a:t>
            </a:r>
            <a:endParaRPr lang="en-US" sz="2400" dirty="0">
              <a:latin typeface="hurme_no2-webfont"/>
              <a:ea typeface="Calibri" panose="020F0502020204030204" pitchFamily="34" charset="0"/>
              <a:cs typeface="Times New Roman" panose="02020603050405020304" pitchFamily="18" charset="0"/>
            </a:endParaRPr>
          </a:p>
          <a:p>
            <a:pPr algn="just">
              <a:lnSpc>
                <a:spcPct val="120000"/>
              </a:lnSpc>
              <a:spcBef>
                <a:spcPts val="0"/>
              </a:spcBef>
              <a:spcAft>
                <a:spcPts val="1500"/>
              </a:spcAft>
            </a:pPr>
            <a:r>
              <a:rPr lang="en-US" sz="2400" b="1" dirty="0" smtClean="0">
                <a:solidFill>
                  <a:srgbClr val="212121"/>
                </a:solidFill>
                <a:latin typeface="hurme_no2-webfont"/>
                <a:ea typeface="Times New Roman" panose="02020603050405020304" pitchFamily="18" charset="0"/>
                <a:cs typeface="Calibri" panose="020F0502020204030204" pitchFamily="34" charset="0"/>
              </a:rPr>
              <a:t>Willingness and abilities:</a:t>
            </a:r>
          </a:p>
          <a:p>
            <a:pPr algn="just">
              <a:lnSpc>
                <a:spcPct val="120000"/>
              </a:lnSpc>
              <a:spcBef>
                <a:spcPts val="0"/>
              </a:spcBef>
              <a:spcAft>
                <a:spcPts val="1500"/>
              </a:spcAft>
              <a:buNone/>
            </a:pPr>
            <a:r>
              <a:rPr lang="en-US" sz="2400" dirty="0" smtClean="0">
                <a:solidFill>
                  <a:srgbClr val="212121"/>
                </a:solidFill>
                <a:latin typeface="hurme_no2-webfont"/>
                <a:ea typeface="Times New Roman" panose="02020603050405020304" pitchFamily="18" charset="0"/>
                <a:cs typeface="Calibri" panose="020F0502020204030204" pitchFamily="34" charset="0"/>
              </a:rPr>
              <a:t> </a:t>
            </a:r>
            <a:r>
              <a:rPr lang="en-US" sz="2400" dirty="0">
                <a:solidFill>
                  <a:srgbClr val="212121"/>
                </a:solidFill>
                <a:latin typeface="hurme_no2-webfont"/>
                <a:ea typeface="Times New Roman" panose="02020603050405020304" pitchFamily="18" charset="0"/>
                <a:cs typeface="Calibri" panose="020F0502020204030204" pitchFamily="34" charset="0"/>
              </a:rPr>
              <a:t>Show </a:t>
            </a:r>
            <a:r>
              <a:rPr lang="en-US" sz="2400" dirty="0" smtClean="0">
                <a:solidFill>
                  <a:srgbClr val="212121"/>
                </a:solidFill>
                <a:latin typeface="hurme_no2-webfont"/>
                <a:ea typeface="Times New Roman" panose="02020603050405020304" pitchFamily="18" charset="0"/>
                <a:cs typeface="Calibri" panose="020F0502020204030204" pitchFamily="34" charset="0"/>
              </a:rPr>
              <a:t>willingness, </a:t>
            </a:r>
            <a:r>
              <a:rPr lang="en-US" sz="2400" dirty="0">
                <a:solidFill>
                  <a:srgbClr val="212121"/>
                </a:solidFill>
                <a:latin typeface="hurme_no2-webfont"/>
                <a:ea typeface="Times New Roman" panose="02020603050405020304" pitchFamily="18" charset="0"/>
                <a:cs typeface="Calibri" panose="020F0502020204030204" pitchFamily="34" charset="0"/>
              </a:rPr>
              <a:t>ability to </a:t>
            </a:r>
            <a:r>
              <a:rPr lang="en-US" sz="2400" dirty="0" smtClean="0">
                <a:solidFill>
                  <a:srgbClr val="212121"/>
                </a:solidFill>
                <a:latin typeface="hurme_no2-webfont"/>
                <a:ea typeface="Times New Roman" panose="02020603050405020304" pitchFamily="18" charset="0"/>
                <a:cs typeface="Calibri" panose="020F0502020204030204" pitchFamily="34" charset="0"/>
              </a:rPr>
              <a:t>adapt and ability to perform in future.</a:t>
            </a:r>
            <a:endParaRPr lang="en-US" sz="2400" dirty="0">
              <a:latin typeface="hurme_no2-webfont"/>
              <a:ea typeface="Calibri" panose="020F0502020204030204" pitchFamily="34" charset="0"/>
              <a:cs typeface="Times New Roman" panose="02020603050405020304" pitchFamily="18" charset="0"/>
            </a:endParaRPr>
          </a:p>
          <a:p>
            <a:pPr algn="just">
              <a:lnSpc>
                <a:spcPct val="120000"/>
              </a:lnSpc>
            </a:pPr>
            <a:endParaRPr lang="en-US" sz="2400" dirty="0"/>
          </a:p>
        </p:txBody>
      </p:sp>
      <p:cxnSp>
        <p:nvCxnSpPr>
          <p:cNvPr id="7" name="Straight Connector 6"/>
          <p:cNvCxnSpPr/>
          <p:nvPr/>
        </p:nvCxnSpPr>
        <p:spPr>
          <a:xfrm>
            <a:off x="0" y="651164"/>
            <a:ext cx="0" cy="651163"/>
          </a:xfrm>
          <a:prstGeom prst="line">
            <a:avLst/>
          </a:prstGeom>
          <a:ln w="92075"/>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a:xfrm flipH="1">
            <a:off x="177552" y="633046"/>
            <a:ext cx="5328" cy="669281"/>
          </a:xfrm>
          <a:prstGeom prst="line">
            <a:avLst/>
          </a:prstGeom>
          <a:ln w="120650"/>
        </p:spPr>
        <p:style>
          <a:lnRef idx="2">
            <a:schemeClr val="accent4"/>
          </a:lnRef>
          <a:fillRef idx="0">
            <a:schemeClr val="accent4"/>
          </a:fillRef>
          <a:effectRef idx="1">
            <a:schemeClr val="accent4"/>
          </a:effectRef>
          <a:fontRef idx="minor">
            <a:schemeClr val="tx1"/>
          </a:fontRef>
        </p:style>
      </p:cxnSp>
      <p:cxnSp>
        <p:nvCxnSpPr>
          <p:cNvPr id="15" name="Straight Connector 14"/>
          <p:cNvCxnSpPr/>
          <p:nvPr/>
        </p:nvCxnSpPr>
        <p:spPr>
          <a:xfrm flipV="1">
            <a:off x="838200" y="1420837"/>
            <a:ext cx="7278858" cy="4924"/>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17" name="Picture 2" descr="Central de Cursos apresentacao-power-point (160) - Central de Cursos"/>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6036" y="230188"/>
            <a:ext cx="1425072" cy="140651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4567045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346" y="757432"/>
            <a:ext cx="10515600" cy="1325563"/>
          </a:xfrm>
        </p:spPr>
        <p:txBody>
          <a:bodyPr>
            <a:normAutofit fontScale="90000"/>
          </a:bodyPr>
          <a:lstStyle/>
          <a:p>
            <a:r>
              <a:rPr lang="en-US" b="1" dirty="0" smtClean="0">
                <a:solidFill>
                  <a:srgbClr val="000000"/>
                </a:solidFill>
                <a:latin typeface="hurme_no2-webfont"/>
                <a:ea typeface="Times New Roman" panose="02020603050405020304" pitchFamily="18" charset="0"/>
              </a:rPr>
              <a:t/>
            </a:r>
            <a:br>
              <a:rPr lang="en-US" b="1" dirty="0" smtClean="0">
                <a:solidFill>
                  <a:srgbClr val="000000"/>
                </a:solidFill>
                <a:latin typeface="hurme_no2-webfont"/>
                <a:ea typeface="Times New Roman" panose="02020603050405020304" pitchFamily="18" charset="0"/>
              </a:rPr>
            </a:br>
            <a:r>
              <a:rPr lang="en-US" b="1" dirty="0" smtClean="0">
                <a:solidFill>
                  <a:srgbClr val="000000"/>
                </a:solidFill>
                <a:latin typeface="hurme_no2-webfont"/>
                <a:ea typeface="Times New Roman" panose="02020603050405020304" pitchFamily="18" charset="0"/>
              </a:rPr>
              <a:t>YOUR QUESTIONS:</a:t>
            </a:r>
            <a:r>
              <a:rPr lang="en-US" sz="4000" dirty="0">
                <a:latin typeface="hurme_no2-webfont"/>
                <a:ea typeface="Times New Roman" panose="02020603050405020304" pitchFamily="18" charset="0"/>
              </a:rPr>
              <a:t/>
            </a:r>
            <a:br>
              <a:rPr lang="en-US" sz="4000" dirty="0">
                <a:latin typeface="hurme_no2-webfont"/>
                <a:ea typeface="Times New Roman" panose="02020603050405020304" pitchFamily="18" charset="0"/>
              </a:rPr>
            </a:br>
            <a:endParaRPr lang="en-US" dirty="0"/>
          </a:p>
        </p:txBody>
      </p:sp>
      <p:sp>
        <p:nvSpPr>
          <p:cNvPr id="3" name="Content Placeholder 2"/>
          <p:cNvSpPr>
            <a:spLocks noGrp="1"/>
          </p:cNvSpPr>
          <p:nvPr>
            <p:ph idx="1"/>
          </p:nvPr>
        </p:nvSpPr>
        <p:spPr>
          <a:xfrm>
            <a:off x="727363" y="2241261"/>
            <a:ext cx="10515600" cy="4351338"/>
          </a:xfrm>
        </p:spPr>
        <p:txBody>
          <a:bodyPr/>
          <a:lstStyle/>
          <a:p>
            <a:pPr marL="285750" indent="-285750" algn="just"/>
            <a:r>
              <a:rPr lang="en-US" b="1" dirty="0" smtClean="0">
                <a:solidFill>
                  <a:srgbClr val="000000"/>
                </a:solidFill>
                <a:latin typeface="hurme_no2-webfont"/>
                <a:ea typeface="Times New Roman" panose="02020603050405020304" pitchFamily="18" charset="0"/>
              </a:rPr>
              <a:t>Knowledge about organization:</a:t>
            </a:r>
          </a:p>
          <a:p>
            <a:pPr marL="285750" indent="-285750" algn="just">
              <a:buNone/>
            </a:pPr>
            <a:r>
              <a:rPr lang="en-US" dirty="0" smtClean="0">
                <a:solidFill>
                  <a:srgbClr val="000000"/>
                </a:solidFill>
                <a:latin typeface="hurme_no2-webfont"/>
                <a:ea typeface="Times New Roman" panose="02020603050405020304" pitchFamily="18" charset="0"/>
              </a:rPr>
              <a:t> Always come prepared to </a:t>
            </a:r>
            <a:r>
              <a:rPr lang="en-US" dirty="0">
                <a:solidFill>
                  <a:srgbClr val="000000"/>
                </a:solidFill>
                <a:latin typeface="hurme_no2-webfont"/>
                <a:ea typeface="Times New Roman" panose="02020603050405020304" pitchFamily="18" charset="0"/>
              </a:rPr>
              <a:t>demonstrate your knowledge of the organization by asking thoughtful </a:t>
            </a:r>
            <a:r>
              <a:rPr lang="en-US" dirty="0" smtClean="0">
                <a:solidFill>
                  <a:srgbClr val="000000"/>
                </a:solidFill>
                <a:latin typeface="hurme_no2-webfont"/>
                <a:ea typeface="Times New Roman" panose="02020603050405020304" pitchFamily="18" charset="0"/>
              </a:rPr>
              <a:t>questions.</a:t>
            </a:r>
          </a:p>
          <a:p>
            <a:pPr marL="285750" indent="-285750" algn="just"/>
            <a:r>
              <a:rPr lang="en-US" b="1" dirty="0" smtClean="0">
                <a:solidFill>
                  <a:srgbClr val="000000"/>
                </a:solidFill>
                <a:latin typeface="hurme_no2-webfont"/>
                <a:ea typeface="Times New Roman" panose="02020603050405020304" pitchFamily="18" charset="0"/>
              </a:rPr>
              <a:t>Ask prepared questions:</a:t>
            </a:r>
            <a:endParaRPr lang="en-US" b="1" dirty="0">
              <a:latin typeface="hurme_no2-webfont"/>
              <a:ea typeface="Times New Roman" panose="02020603050405020304" pitchFamily="18" charset="0"/>
            </a:endParaRPr>
          </a:p>
          <a:p>
            <a:pPr marL="285750" indent="-285750" algn="just">
              <a:buNone/>
            </a:pPr>
            <a:r>
              <a:rPr lang="en-US" dirty="0">
                <a:solidFill>
                  <a:srgbClr val="000000"/>
                </a:solidFill>
                <a:latin typeface="hurme_no2-webfont"/>
                <a:ea typeface="Times New Roman" panose="02020603050405020304" pitchFamily="18" charset="0"/>
              </a:rPr>
              <a:t>Bring at least three questions, but also feel free to modify the questions  </a:t>
            </a:r>
            <a:endParaRPr lang="en-US" sz="2400" dirty="0">
              <a:latin typeface="hurme_no2-webfont"/>
              <a:ea typeface="Times New Roman" panose="02020603050405020304" pitchFamily="18" charset="0"/>
            </a:endParaRPr>
          </a:p>
          <a:p>
            <a:pPr marL="285750" indent="-285750" algn="just"/>
            <a:r>
              <a:rPr lang="en-US" b="1" dirty="0" smtClean="0">
                <a:solidFill>
                  <a:srgbClr val="000000"/>
                </a:solidFill>
                <a:latin typeface="hurme_no2-webfont"/>
                <a:ea typeface="Times New Roman" panose="02020603050405020304" pitchFamily="18" charset="0"/>
              </a:rPr>
              <a:t>Make notes:</a:t>
            </a:r>
          </a:p>
          <a:p>
            <a:pPr marL="285750" indent="-285750" algn="just">
              <a:buNone/>
            </a:pPr>
            <a:r>
              <a:rPr lang="en-US" dirty="0" smtClean="0">
                <a:solidFill>
                  <a:srgbClr val="000000"/>
                </a:solidFill>
                <a:latin typeface="hurme_no2-webfont"/>
                <a:ea typeface="Times New Roman" panose="02020603050405020304" pitchFamily="18" charset="0"/>
              </a:rPr>
              <a:t> Be sure to make notes as the interviewer answers your questions.</a:t>
            </a:r>
            <a:endParaRPr lang="en-US" sz="2400" dirty="0">
              <a:latin typeface="hurme_no2-webfont"/>
              <a:ea typeface="Times New Roman" panose="02020603050405020304" pitchFamily="18" charset="0"/>
            </a:endParaRPr>
          </a:p>
          <a:p>
            <a:pPr algn="just"/>
            <a:endParaRPr lang="en-US" dirty="0"/>
          </a:p>
        </p:txBody>
      </p:sp>
      <p:grpSp>
        <p:nvGrpSpPr>
          <p:cNvPr id="6" name="Group 5">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 name="Rectangle 6">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a:off x="949037" y="1853926"/>
            <a:ext cx="5119254" cy="2583"/>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11" name="Picture 2" descr="GIFs For Powerpoint Presentation - 100 Pieces of GIF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2328" y="374073"/>
            <a:ext cx="1551708" cy="16350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194819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472" y="757432"/>
            <a:ext cx="10515600" cy="1325563"/>
          </a:xfrm>
        </p:spPr>
        <p:txBody>
          <a:bodyPr/>
          <a:lstStyle/>
          <a:p>
            <a:r>
              <a:rPr lang="en-US" b="1" dirty="0">
                <a:latin typeface="hurme_no2-webfont"/>
              </a:rPr>
              <a:t>CLOSING:</a:t>
            </a:r>
            <a:endParaRPr lang="en-US" dirty="0"/>
          </a:p>
        </p:txBody>
      </p:sp>
      <p:sp>
        <p:nvSpPr>
          <p:cNvPr id="3" name="Content Placeholder 2"/>
          <p:cNvSpPr>
            <a:spLocks noGrp="1"/>
          </p:cNvSpPr>
          <p:nvPr>
            <p:ph idx="1"/>
          </p:nvPr>
        </p:nvSpPr>
        <p:spPr>
          <a:xfrm>
            <a:off x="644236" y="2296680"/>
            <a:ext cx="10515600" cy="4351338"/>
          </a:xfrm>
        </p:spPr>
        <p:txBody>
          <a:bodyPr>
            <a:normAutofit lnSpcReduction="10000"/>
          </a:bodyPr>
          <a:lstStyle/>
          <a:p>
            <a:pPr marL="285750" indent="-285750" algn="just"/>
            <a:r>
              <a:rPr lang="en-US" b="1" dirty="0" smtClean="0">
                <a:latin typeface="hurme_no2-webfont"/>
              </a:rPr>
              <a:t>End on a positive note:</a:t>
            </a:r>
          </a:p>
          <a:p>
            <a:pPr marL="285750" indent="-285750" algn="just">
              <a:buNone/>
            </a:pPr>
            <a:r>
              <a:rPr lang="en-US" dirty="0" smtClean="0">
                <a:latin typeface="hurme_no2-webfont"/>
              </a:rPr>
              <a:t>  At the end </a:t>
            </a:r>
            <a:r>
              <a:rPr lang="en-US" dirty="0">
                <a:latin typeface="hurme_no2-webfont"/>
              </a:rPr>
              <a:t>take the time to end on a positive note</a:t>
            </a:r>
            <a:r>
              <a:rPr lang="en-US" dirty="0" smtClean="0">
                <a:latin typeface="hurme_no2-webfont"/>
              </a:rPr>
              <a:t>.</a:t>
            </a:r>
          </a:p>
          <a:p>
            <a:pPr marL="285750" indent="-285750" algn="just"/>
            <a:r>
              <a:rPr lang="en-US" b="1" dirty="0" smtClean="0">
                <a:latin typeface="hurme_no2-webfont"/>
              </a:rPr>
              <a:t>Fit for position:</a:t>
            </a:r>
            <a:endParaRPr lang="en-US" b="1" dirty="0">
              <a:latin typeface="hurme_no2-webfont"/>
            </a:endParaRPr>
          </a:p>
          <a:p>
            <a:pPr marL="285750" indent="-285750" algn="just">
              <a:buNone/>
            </a:pPr>
            <a:r>
              <a:rPr lang="en-US" dirty="0" smtClean="0">
                <a:latin typeface="hurme_no2-webfont"/>
              </a:rPr>
              <a:t>  It’s opportunity to tell </a:t>
            </a:r>
            <a:r>
              <a:rPr lang="en-US" dirty="0">
                <a:latin typeface="hurme_no2-webfont"/>
              </a:rPr>
              <a:t>them why </a:t>
            </a:r>
            <a:r>
              <a:rPr lang="en-US" dirty="0" smtClean="0">
                <a:latin typeface="hurme_no2-webfont"/>
              </a:rPr>
              <a:t>are you </a:t>
            </a:r>
            <a:r>
              <a:rPr lang="en-US" dirty="0">
                <a:latin typeface="hurme_no2-webfont"/>
              </a:rPr>
              <a:t>fit for this position. </a:t>
            </a:r>
          </a:p>
          <a:p>
            <a:pPr marL="285750" indent="-285750" algn="just"/>
            <a:r>
              <a:rPr lang="en-US" b="1" dirty="0" smtClean="0">
                <a:latin typeface="hurme_no2-webfont"/>
              </a:rPr>
              <a:t>Ending</a:t>
            </a:r>
          </a:p>
          <a:p>
            <a:pPr marL="285750" indent="-285750" algn="just">
              <a:buNone/>
            </a:pPr>
            <a:r>
              <a:rPr lang="en-US" dirty="0" smtClean="0">
                <a:latin typeface="hurme_no2-webfont"/>
              </a:rPr>
              <a:t>  Thank </a:t>
            </a:r>
            <a:r>
              <a:rPr lang="en-US" dirty="0">
                <a:latin typeface="hurme_no2-webfont"/>
              </a:rPr>
              <a:t>them for the invitation to </a:t>
            </a:r>
            <a:r>
              <a:rPr lang="en-US" dirty="0" smtClean="0">
                <a:latin typeface="hurme_no2-webfont"/>
              </a:rPr>
              <a:t>interview and offer </a:t>
            </a:r>
            <a:r>
              <a:rPr lang="en-US" dirty="0">
                <a:latin typeface="hurme_no2-webfont"/>
              </a:rPr>
              <a:t>a firm handshake while making good eye contact.</a:t>
            </a:r>
          </a:p>
          <a:p>
            <a:pPr marL="285750" indent="-285750" algn="just"/>
            <a:r>
              <a:rPr lang="en-US" b="1" dirty="0" smtClean="0">
                <a:latin typeface="hurme_no2-webfont"/>
              </a:rPr>
              <a:t>Ask for the job:</a:t>
            </a:r>
          </a:p>
          <a:p>
            <a:pPr marL="285750" indent="-285750" algn="just">
              <a:buNone/>
            </a:pPr>
            <a:r>
              <a:rPr lang="en-US" dirty="0" smtClean="0">
                <a:latin typeface="hurme_no2-webfont"/>
              </a:rPr>
              <a:t>  And </a:t>
            </a:r>
            <a:r>
              <a:rPr lang="en-US" dirty="0">
                <a:latin typeface="hurme_no2-webfont"/>
              </a:rPr>
              <a:t>most importantly, ask for the job!</a:t>
            </a:r>
          </a:p>
          <a:p>
            <a:endParaRPr lang="en-US" dirty="0"/>
          </a:p>
        </p:txBody>
      </p:sp>
      <p:grpSp>
        <p:nvGrpSpPr>
          <p:cNvPr id="6" name="Group 5">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 name="Rectangle 6">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a:off x="789709" y="1856509"/>
            <a:ext cx="5278582"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a:off x="11999742" y="0"/>
            <a:ext cx="0" cy="6858000"/>
          </a:xfrm>
          <a:prstGeom prst="line">
            <a:avLst/>
          </a:prstGeom>
          <a:ln w="130175" cmpd="thinThick"/>
        </p:spPr>
        <p:style>
          <a:lnRef idx="3">
            <a:schemeClr val="accent4"/>
          </a:lnRef>
          <a:fillRef idx="0">
            <a:schemeClr val="accent4"/>
          </a:fillRef>
          <a:effectRef idx="2">
            <a:schemeClr val="accent4"/>
          </a:effectRef>
          <a:fontRef idx="minor">
            <a:schemeClr val="tx1"/>
          </a:fontRef>
        </p:style>
      </p:cxnSp>
      <p:pic>
        <p:nvPicPr>
          <p:cNvPr id="1026" name="Picture 2" descr="4 Email Closing Lines That Close Deals (Backed by Concrete Resul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1029" y="466459"/>
            <a:ext cx="2338807" cy="129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146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5" end="5"/>
                                            </p:txEl>
                                          </p:spTgt>
                                        </p:tgtEl>
                                        <p:attrNameLst>
                                          <p:attrName>style.visibility</p:attrName>
                                        </p:attrNameLst>
                                      </p:cBhvr>
                                      <p:to>
                                        <p:strVal val="visible"/>
                                      </p:to>
                                    </p:set>
                                    <p:animEffect transition="in" filter="wipe(down)">
                                      <p:cBhvr>
                                        <p:cTn id="91" dur="580">
                                          <p:stCondLst>
                                            <p:cond delay="0"/>
                                          </p:stCondLst>
                                        </p:cTn>
                                        <p:tgtEl>
                                          <p:spTgt spid="3">
                                            <p:txEl>
                                              <p:pRg st="5" end="5"/>
                                            </p:txEl>
                                          </p:spTgt>
                                        </p:tgtEl>
                                      </p:cBhvr>
                                    </p:animEffect>
                                    <p:anim calcmode="lin" valueType="num">
                                      <p:cBhvr>
                                        <p:cTn id="9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5" end="5"/>
                                            </p:txEl>
                                          </p:spTgt>
                                        </p:tgtEl>
                                      </p:cBhvr>
                                      <p:to x="100000" y="60000"/>
                                    </p:animScale>
                                    <p:animScale>
                                      <p:cBhvr>
                                        <p:cTn id="98" dur="166" decel="50000">
                                          <p:stCondLst>
                                            <p:cond delay="676"/>
                                          </p:stCondLst>
                                        </p:cTn>
                                        <p:tgtEl>
                                          <p:spTgt spid="3">
                                            <p:txEl>
                                              <p:pRg st="5" end="5"/>
                                            </p:txEl>
                                          </p:spTgt>
                                        </p:tgtEl>
                                      </p:cBhvr>
                                      <p:to x="100000" y="100000"/>
                                    </p:animScale>
                                    <p:animScale>
                                      <p:cBhvr>
                                        <p:cTn id="99" dur="26">
                                          <p:stCondLst>
                                            <p:cond delay="1312"/>
                                          </p:stCondLst>
                                        </p:cTn>
                                        <p:tgtEl>
                                          <p:spTgt spid="3">
                                            <p:txEl>
                                              <p:pRg st="5" end="5"/>
                                            </p:txEl>
                                          </p:spTgt>
                                        </p:tgtEl>
                                      </p:cBhvr>
                                      <p:to x="100000" y="80000"/>
                                    </p:animScale>
                                    <p:animScale>
                                      <p:cBhvr>
                                        <p:cTn id="100" dur="166" decel="50000">
                                          <p:stCondLst>
                                            <p:cond delay="1338"/>
                                          </p:stCondLst>
                                        </p:cTn>
                                        <p:tgtEl>
                                          <p:spTgt spid="3">
                                            <p:txEl>
                                              <p:pRg st="5" end="5"/>
                                            </p:txEl>
                                          </p:spTgt>
                                        </p:tgtEl>
                                      </p:cBhvr>
                                      <p:to x="100000" y="100000"/>
                                    </p:animScale>
                                    <p:animScale>
                                      <p:cBhvr>
                                        <p:cTn id="101" dur="26">
                                          <p:stCondLst>
                                            <p:cond delay="1642"/>
                                          </p:stCondLst>
                                        </p:cTn>
                                        <p:tgtEl>
                                          <p:spTgt spid="3">
                                            <p:txEl>
                                              <p:pRg st="5" end="5"/>
                                            </p:txEl>
                                          </p:spTgt>
                                        </p:tgtEl>
                                      </p:cBhvr>
                                      <p:to x="100000" y="90000"/>
                                    </p:animScale>
                                    <p:animScale>
                                      <p:cBhvr>
                                        <p:cTn id="102" dur="166" decel="50000">
                                          <p:stCondLst>
                                            <p:cond delay="1668"/>
                                          </p:stCondLst>
                                        </p:cTn>
                                        <p:tgtEl>
                                          <p:spTgt spid="3">
                                            <p:txEl>
                                              <p:pRg st="5" end="5"/>
                                            </p:txEl>
                                          </p:spTgt>
                                        </p:tgtEl>
                                      </p:cBhvr>
                                      <p:to x="100000" y="100000"/>
                                    </p:animScale>
                                    <p:animScale>
                                      <p:cBhvr>
                                        <p:cTn id="103" dur="26">
                                          <p:stCondLst>
                                            <p:cond delay="1808"/>
                                          </p:stCondLst>
                                        </p:cTn>
                                        <p:tgtEl>
                                          <p:spTgt spid="3">
                                            <p:txEl>
                                              <p:pRg st="5" end="5"/>
                                            </p:txEl>
                                          </p:spTgt>
                                        </p:tgtEl>
                                      </p:cBhvr>
                                      <p:to x="100000" y="95000"/>
                                    </p:animScale>
                                    <p:animScale>
                                      <p:cBhvr>
                                        <p:cTn id="104" dur="166" decel="50000">
                                          <p:stCondLst>
                                            <p:cond delay="1834"/>
                                          </p:stCondLst>
                                        </p:cTn>
                                        <p:tgtEl>
                                          <p:spTgt spid="3">
                                            <p:txEl>
                                              <p:pRg st="5" end="5"/>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6" end="6"/>
                                            </p:txEl>
                                          </p:spTgt>
                                        </p:tgtEl>
                                        <p:attrNameLst>
                                          <p:attrName>style.visibility</p:attrName>
                                        </p:attrNameLst>
                                      </p:cBhvr>
                                      <p:to>
                                        <p:strVal val="visible"/>
                                      </p:to>
                                    </p:set>
                                    <p:animEffect transition="in" filter="wipe(down)">
                                      <p:cBhvr>
                                        <p:cTn id="107" dur="580">
                                          <p:stCondLst>
                                            <p:cond delay="0"/>
                                          </p:stCondLst>
                                        </p:cTn>
                                        <p:tgtEl>
                                          <p:spTgt spid="3">
                                            <p:txEl>
                                              <p:pRg st="6" end="6"/>
                                            </p:txEl>
                                          </p:spTgt>
                                        </p:tgtEl>
                                      </p:cBhvr>
                                    </p:animEffect>
                                    <p:anim calcmode="lin" valueType="num">
                                      <p:cBhvr>
                                        <p:cTn id="10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6" end="6"/>
                                            </p:txEl>
                                          </p:spTgt>
                                        </p:tgtEl>
                                      </p:cBhvr>
                                      <p:to x="100000" y="60000"/>
                                    </p:animScale>
                                    <p:animScale>
                                      <p:cBhvr>
                                        <p:cTn id="114" dur="166" decel="50000">
                                          <p:stCondLst>
                                            <p:cond delay="676"/>
                                          </p:stCondLst>
                                        </p:cTn>
                                        <p:tgtEl>
                                          <p:spTgt spid="3">
                                            <p:txEl>
                                              <p:pRg st="6" end="6"/>
                                            </p:txEl>
                                          </p:spTgt>
                                        </p:tgtEl>
                                      </p:cBhvr>
                                      <p:to x="100000" y="100000"/>
                                    </p:animScale>
                                    <p:animScale>
                                      <p:cBhvr>
                                        <p:cTn id="115" dur="26">
                                          <p:stCondLst>
                                            <p:cond delay="1312"/>
                                          </p:stCondLst>
                                        </p:cTn>
                                        <p:tgtEl>
                                          <p:spTgt spid="3">
                                            <p:txEl>
                                              <p:pRg st="6" end="6"/>
                                            </p:txEl>
                                          </p:spTgt>
                                        </p:tgtEl>
                                      </p:cBhvr>
                                      <p:to x="100000" y="80000"/>
                                    </p:animScale>
                                    <p:animScale>
                                      <p:cBhvr>
                                        <p:cTn id="116" dur="166" decel="50000">
                                          <p:stCondLst>
                                            <p:cond delay="1338"/>
                                          </p:stCondLst>
                                        </p:cTn>
                                        <p:tgtEl>
                                          <p:spTgt spid="3">
                                            <p:txEl>
                                              <p:pRg st="6" end="6"/>
                                            </p:txEl>
                                          </p:spTgt>
                                        </p:tgtEl>
                                      </p:cBhvr>
                                      <p:to x="100000" y="100000"/>
                                    </p:animScale>
                                    <p:animScale>
                                      <p:cBhvr>
                                        <p:cTn id="117" dur="26">
                                          <p:stCondLst>
                                            <p:cond delay="1642"/>
                                          </p:stCondLst>
                                        </p:cTn>
                                        <p:tgtEl>
                                          <p:spTgt spid="3">
                                            <p:txEl>
                                              <p:pRg st="6" end="6"/>
                                            </p:txEl>
                                          </p:spTgt>
                                        </p:tgtEl>
                                      </p:cBhvr>
                                      <p:to x="100000" y="90000"/>
                                    </p:animScale>
                                    <p:animScale>
                                      <p:cBhvr>
                                        <p:cTn id="118" dur="166" decel="50000">
                                          <p:stCondLst>
                                            <p:cond delay="1668"/>
                                          </p:stCondLst>
                                        </p:cTn>
                                        <p:tgtEl>
                                          <p:spTgt spid="3">
                                            <p:txEl>
                                              <p:pRg st="6" end="6"/>
                                            </p:txEl>
                                          </p:spTgt>
                                        </p:tgtEl>
                                      </p:cBhvr>
                                      <p:to x="100000" y="100000"/>
                                    </p:animScale>
                                    <p:animScale>
                                      <p:cBhvr>
                                        <p:cTn id="119" dur="26">
                                          <p:stCondLst>
                                            <p:cond delay="1808"/>
                                          </p:stCondLst>
                                        </p:cTn>
                                        <p:tgtEl>
                                          <p:spTgt spid="3">
                                            <p:txEl>
                                              <p:pRg st="6" end="6"/>
                                            </p:txEl>
                                          </p:spTgt>
                                        </p:tgtEl>
                                      </p:cBhvr>
                                      <p:to x="100000" y="95000"/>
                                    </p:animScale>
                                    <p:animScale>
                                      <p:cBhvr>
                                        <p:cTn id="120" dur="166" decel="50000">
                                          <p:stCondLst>
                                            <p:cond delay="1834"/>
                                          </p:stCondLst>
                                        </p:cTn>
                                        <p:tgtEl>
                                          <p:spTgt spid="3">
                                            <p:txEl>
                                              <p:pRg st="6" end="6"/>
                                            </p:txEl>
                                          </p:spTgt>
                                        </p:tgtEl>
                                      </p:cBhvr>
                                      <p:to x="100000" y="100000"/>
                                    </p:animScale>
                                  </p:childTnLst>
                                </p:cTn>
                              </p:par>
                              <p:par>
                                <p:cTn id="121" presetID="26" presetClass="entr" presetSubtype="0" fill="hold" nodeType="withEffect">
                                  <p:stCondLst>
                                    <p:cond delay="0"/>
                                  </p:stCondLst>
                                  <p:childTnLst>
                                    <p:set>
                                      <p:cBhvr>
                                        <p:cTn id="122" dur="1" fill="hold">
                                          <p:stCondLst>
                                            <p:cond delay="0"/>
                                          </p:stCondLst>
                                        </p:cTn>
                                        <p:tgtEl>
                                          <p:spTgt spid="3">
                                            <p:txEl>
                                              <p:pRg st="7" end="7"/>
                                            </p:txEl>
                                          </p:spTgt>
                                        </p:tgtEl>
                                        <p:attrNameLst>
                                          <p:attrName>style.visibility</p:attrName>
                                        </p:attrNameLst>
                                      </p:cBhvr>
                                      <p:to>
                                        <p:strVal val="visible"/>
                                      </p:to>
                                    </p:set>
                                    <p:animEffect transition="in" filter="wipe(down)">
                                      <p:cBhvr>
                                        <p:cTn id="123" dur="580">
                                          <p:stCondLst>
                                            <p:cond delay="0"/>
                                          </p:stCondLst>
                                        </p:cTn>
                                        <p:tgtEl>
                                          <p:spTgt spid="3">
                                            <p:txEl>
                                              <p:pRg st="7" end="7"/>
                                            </p:txEl>
                                          </p:spTgt>
                                        </p:tgtEl>
                                      </p:cBhvr>
                                    </p:animEffect>
                                    <p:anim calcmode="lin" valueType="num">
                                      <p:cBhvr>
                                        <p:cTn id="12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3">
                                            <p:txEl>
                                              <p:pRg st="7" end="7"/>
                                            </p:txEl>
                                          </p:spTgt>
                                        </p:tgtEl>
                                      </p:cBhvr>
                                      <p:to x="100000" y="60000"/>
                                    </p:animScale>
                                    <p:animScale>
                                      <p:cBhvr>
                                        <p:cTn id="130" dur="166" decel="50000">
                                          <p:stCondLst>
                                            <p:cond delay="676"/>
                                          </p:stCondLst>
                                        </p:cTn>
                                        <p:tgtEl>
                                          <p:spTgt spid="3">
                                            <p:txEl>
                                              <p:pRg st="7" end="7"/>
                                            </p:txEl>
                                          </p:spTgt>
                                        </p:tgtEl>
                                      </p:cBhvr>
                                      <p:to x="100000" y="100000"/>
                                    </p:animScale>
                                    <p:animScale>
                                      <p:cBhvr>
                                        <p:cTn id="131" dur="26">
                                          <p:stCondLst>
                                            <p:cond delay="1312"/>
                                          </p:stCondLst>
                                        </p:cTn>
                                        <p:tgtEl>
                                          <p:spTgt spid="3">
                                            <p:txEl>
                                              <p:pRg st="7" end="7"/>
                                            </p:txEl>
                                          </p:spTgt>
                                        </p:tgtEl>
                                      </p:cBhvr>
                                      <p:to x="100000" y="80000"/>
                                    </p:animScale>
                                    <p:animScale>
                                      <p:cBhvr>
                                        <p:cTn id="132" dur="166" decel="50000">
                                          <p:stCondLst>
                                            <p:cond delay="1338"/>
                                          </p:stCondLst>
                                        </p:cTn>
                                        <p:tgtEl>
                                          <p:spTgt spid="3">
                                            <p:txEl>
                                              <p:pRg st="7" end="7"/>
                                            </p:txEl>
                                          </p:spTgt>
                                        </p:tgtEl>
                                      </p:cBhvr>
                                      <p:to x="100000" y="100000"/>
                                    </p:animScale>
                                    <p:animScale>
                                      <p:cBhvr>
                                        <p:cTn id="133" dur="26">
                                          <p:stCondLst>
                                            <p:cond delay="1642"/>
                                          </p:stCondLst>
                                        </p:cTn>
                                        <p:tgtEl>
                                          <p:spTgt spid="3">
                                            <p:txEl>
                                              <p:pRg st="7" end="7"/>
                                            </p:txEl>
                                          </p:spTgt>
                                        </p:tgtEl>
                                      </p:cBhvr>
                                      <p:to x="100000" y="90000"/>
                                    </p:animScale>
                                    <p:animScale>
                                      <p:cBhvr>
                                        <p:cTn id="134" dur="166" decel="50000">
                                          <p:stCondLst>
                                            <p:cond delay="1668"/>
                                          </p:stCondLst>
                                        </p:cTn>
                                        <p:tgtEl>
                                          <p:spTgt spid="3">
                                            <p:txEl>
                                              <p:pRg st="7" end="7"/>
                                            </p:txEl>
                                          </p:spTgt>
                                        </p:tgtEl>
                                      </p:cBhvr>
                                      <p:to x="100000" y="100000"/>
                                    </p:animScale>
                                    <p:animScale>
                                      <p:cBhvr>
                                        <p:cTn id="135" dur="26">
                                          <p:stCondLst>
                                            <p:cond delay="1808"/>
                                          </p:stCondLst>
                                        </p:cTn>
                                        <p:tgtEl>
                                          <p:spTgt spid="3">
                                            <p:txEl>
                                              <p:pRg st="7" end="7"/>
                                            </p:txEl>
                                          </p:spTgt>
                                        </p:tgtEl>
                                      </p:cBhvr>
                                      <p:to x="100000" y="95000"/>
                                    </p:animScale>
                                    <p:animScale>
                                      <p:cBhvr>
                                        <p:cTn id="136"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BLOG - KPIs: do's &amp; don'ts - Bizaline (E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14" y="365125"/>
            <a:ext cx="10918247" cy="599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fferent Types Of Interviews"/>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27906"/>
            <a:ext cx="9199418" cy="4447308"/>
          </a:xfrm>
          <a:prstGeom prst="rect">
            <a:avLst/>
          </a:prstGeom>
          <a:noFill/>
          <a:ln>
            <a:noFill/>
          </a:ln>
        </p:spPr>
      </p:pic>
    </p:spTree>
    <p:extLst>
      <p:ext uri="{BB962C8B-B14F-4D97-AF65-F5344CB8AC3E}">
        <p14:creationId xmlns:p14="http://schemas.microsoft.com/office/powerpoint/2010/main" val="1850423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47C5-6883-4A6A-8112-58661501C52B}"/>
              </a:ext>
            </a:extLst>
          </p:cNvPr>
          <p:cNvSpPr>
            <a:spLocks noGrp="1"/>
          </p:cNvSpPr>
          <p:nvPr>
            <p:ph type="title"/>
          </p:nvPr>
        </p:nvSpPr>
        <p:spPr>
          <a:xfrm>
            <a:off x="5080934" y="1122218"/>
            <a:ext cx="6470987" cy="793210"/>
          </a:xfrm>
        </p:spPr>
        <p:txBody>
          <a:bodyPr anchor="b">
            <a:normAutofit fontScale="90000"/>
          </a:bodyPr>
          <a:lstStyle/>
          <a:p>
            <a:r>
              <a:rPr lang="en-US" b="1" i="0" u="none" strike="noStrike" dirty="0">
                <a:effectLst/>
                <a:latin typeface="hurme_no2-webfont"/>
              </a:rPr>
              <a:t>1. </a:t>
            </a:r>
            <a:r>
              <a:rPr lang="en-US" b="1" dirty="0" smtClean="0">
                <a:latin typeface="hurme_no2-webfont"/>
              </a:rPr>
              <a:t>Informational Interview</a:t>
            </a:r>
            <a:endParaRPr lang="en-US" b="1" dirty="0"/>
          </a:p>
        </p:txBody>
      </p:sp>
      <p:sp>
        <p:nvSpPr>
          <p:cNvPr id="3" name="Content Placeholder 2">
            <a:extLst>
              <a:ext uri="{FF2B5EF4-FFF2-40B4-BE49-F238E27FC236}">
                <a16:creationId xmlns:a16="http://schemas.microsoft.com/office/drawing/2014/main" id="{15EAC5E4-0D36-4811-A4DD-C37386980215}"/>
              </a:ext>
            </a:extLst>
          </p:cNvPr>
          <p:cNvSpPr>
            <a:spLocks noGrp="1"/>
          </p:cNvSpPr>
          <p:nvPr>
            <p:ph idx="1"/>
          </p:nvPr>
        </p:nvSpPr>
        <p:spPr>
          <a:xfrm>
            <a:off x="5157134" y="2495932"/>
            <a:ext cx="6619230" cy="3660728"/>
          </a:xfrm>
        </p:spPr>
        <p:txBody>
          <a:bodyPr>
            <a:normAutofit fontScale="85000" lnSpcReduction="10000"/>
          </a:bodyPr>
          <a:lstStyle/>
          <a:p>
            <a:pPr marL="0" indent="0" algn="just" fontAlgn="base">
              <a:lnSpc>
                <a:spcPct val="160000"/>
              </a:lnSpc>
              <a:buNone/>
            </a:pPr>
            <a:r>
              <a:rPr lang="en-US" dirty="0">
                <a:latin typeface="hurme_no2-webfont"/>
              </a:rPr>
              <a:t>In an informational interview the objective is to seek advice and learn more about a particular employer, sector or job.  As a result, gaining this information means you are more prepared.  It is also an excellent way of networking and adding to your contacts.</a:t>
            </a:r>
          </a:p>
          <a:p>
            <a:pPr marL="0" indent="0" algn="just" fontAlgn="base">
              <a:lnSpc>
                <a:spcPct val="160000"/>
              </a:lnSpc>
              <a:buNone/>
            </a:pPr>
            <a:endParaRPr lang="en-US" dirty="0">
              <a:latin typeface="hurme_no2-webfont"/>
            </a:endParaRPr>
          </a:p>
        </p:txBody>
      </p:sp>
      <p:pic>
        <p:nvPicPr>
          <p:cNvPr id="13" name="Picture 4" descr="3D rendering of game pieces tied together with a rope">
            <a:extLst>
              <a:ext uri="{FF2B5EF4-FFF2-40B4-BE49-F238E27FC236}">
                <a16:creationId xmlns:a16="http://schemas.microsoft.com/office/drawing/2014/main" id="{08A7E1C5-7AD5-39F6-E920-99673F9995C1}"/>
              </a:ext>
            </a:extLst>
          </p:cNvPr>
          <p:cNvPicPr>
            <a:picLocks noChangeAspect="1"/>
          </p:cNvPicPr>
          <p:nvPr/>
        </p:nvPicPr>
        <p:blipFill rotWithShape="1">
          <a:blip r:embed="rId3"/>
          <a:srcRect l="11567" r="37738"/>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28575">
            <a:solidFill>
              <a:srgbClr val="DDE443"/>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CBB9E4B4-99F1-4590-B606-69C1C2DB0818}"/>
              </a:ext>
            </a:extLst>
          </p:cNvPr>
          <p:cNvSpPr>
            <a:spLocks noGrp="1"/>
          </p:cNvSpPr>
          <p:nvPr>
            <p:ph type="ftr" sz="quarter" idx="11"/>
          </p:nvPr>
        </p:nvSpPr>
        <p:spPr/>
        <p:txBody>
          <a:bodyPr/>
          <a:lstStyle/>
          <a:p>
            <a:r>
              <a:rPr lang="en-US" dirty="0"/>
              <a:t>Prepared By: </a:t>
            </a:r>
            <a:r>
              <a:rPr lang="en-US" dirty="0" smtClean="0"/>
              <a:t>Aamna Tahir</a:t>
            </a:r>
            <a:endParaRPr lang="en-US" dirty="0"/>
          </a:p>
        </p:txBody>
      </p:sp>
      <p:pic>
        <p:nvPicPr>
          <p:cNvPr id="1026" name="Picture 2" descr="Don't ask for an informational int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1219200"/>
            <a:ext cx="4635572" cy="4475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0" y="9"/>
            <a:ext cx="4635591" cy="1219189"/>
          </a:xfrm>
          <a:prstGeom prst="rect">
            <a:avLst/>
          </a:prstGeom>
        </p:spPr>
      </p:pic>
      <p:pic>
        <p:nvPicPr>
          <p:cNvPr id="7" name="Picture 6"/>
          <p:cNvPicPr>
            <a:picLocks noChangeAspect="1"/>
          </p:cNvPicPr>
          <p:nvPr/>
        </p:nvPicPr>
        <p:blipFill>
          <a:blip r:embed="rId5"/>
          <a:stretch>
            <a:fillRect/>
          </a:stretch>
        </p:blipFill>
        <p:spPr>
          <a:xfrm>
            <a:off x="0" y="5653808"/>
            <a:ext cx="4635591" cy="1204191"/>
          </a:xfrm>
          <a:prstGeom prst="rect">
            <a:avLst/>
          </a:prstGeom>
        </p:spPr>
      </p:pic>
    </p:spTree>
    <p:extLst>
      <p:ext uri="{BB962C8B-B14F-4D97-AF65-F5344CB8AC3E}">
        <p14:creationId xmlns:p14="http://schemas.microsoft.com/office/powerpoint/2010/main" val="16354688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23070-97FF-4265-9DBF-B1B2DE66D7F0}"/>
              </a:ext>
            </a:extLst>
          </p:cNvPr>
          <p:cNvSpPr>
            <a:spLocks noGrp="1"/>
          </p:cNvSpPr>
          <p:nvPr>
            <p:ph type="title"/>
          </p:nvPr>
        </p:nvSpPr>
        <p:spPr>
          <a:xfrm>
            <a:off x="1043631" y="809898"/>
            <a:ext cx="9942716" cy="1554480"/>
          </a:xfrm>
        </p:spPr>
        <p:txBody>
          <a:bodyPr anchor="ctr">
            <a:normAutofit/>
          </a:bodyPr>
          <a:lstStyle/>
          <a:p>
            <a:r>
              <a:rPr lang="en-US" sz="4800" b="1" dirty="0">
                <a:latin typeface="hurme_no2-webfont"/>
              </a:rPr>
              <a:t>2</a:t>
            </a:r>
            <a:r>
              <a:rPr lang="en-US" sz="4800" b="1" i="0" u="none" strike="noStrike" dirty="0" smtClean="0">
                <a:effectLst/>
                <a:latin typeface="hurme_no2-webfont"/>
              </a:rPr>
              <a:t>. </a:t>
            </a:r>
            <a:r>
              <a:rPr lang="en-US" sz="4800" b="1" dirty="0" smtClean="0">
                <a:latin typeface="hurme_no2-webfont"/>
              </a:rPr>
              <a:t>Individual Interview</a:t>
            </a:r>
            <a:endParaRPr lang="en-US" sz="4800" b="1" dirty="0"/>
          </a:p>
        </p:txBody>
      </p:sp>
      <p:sp>
        <p:nvSpPr>
          <p:cNvPr id="3" name="Content Placeholder 2">
            <a:extLst>
              <a:ext uri="{FF2B5EF4-FFF2-40B4-BE49-F238E27FC236}">
                <a16:creationId xmlns:a16="http://schemas.microsoft.com/office/drawing/2014/main" id="{CEF67168-FB83-4F8F-A61E-064D85F4F317}"/>
              </a:ext>
            </a:extLst>
          </p:cNvPr>
          <p:cNvSpPr>
            <a:spLocks noGrp="1"/>
          </p:cNvSpPr>
          <p:nvPr>
            <p:ph idx="1"/>
          </p:nvPr>
        </p:nvSpPr>
        <p:spPr>
          <a:xfrm>
            <a:off x="942110" y="2895600"/>
            <a:ext cx="10411690" cy="2590800"/>
          </a:xfrm>
        </p:spPr>
        <p:txBody>
          <a:bodyPr anchor="ctr">
            <a:noAutofit/>
          </a:bodyPr>
          <a:lstStyle/>
          <a:p>
            <a:pPr marL="0" indent="0" algn="just" fontAlgn="base">
              <a:lnSpc>
                <a:spcPct val="150000"/>
              </a:lnSpc>
              <a:buNone/>
            </a:pPr>
            <a:r>
              <a:rPr lang="en-US" sz="3200" dirty="0">
                <a:latin typeface="hurme_no2-webfont"/>
              </a:rPr>
              <a:t>Often referred to as a “personal interview” this is the most common type of interview and is usually held face to face at the company’s offices.  Shorter interviews will mean delivering concise answers that are to the point.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198" name="Picture 6" descr="Stick Figure Interview Woman Hand Shake | Great PowerPoint ClipArt for  Presentations - PresenterMedia.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6419" y="598529"/>
            <a:ext cx="2008909" cy="190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79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47C5-6883-4A6A-8112-58661501C52B}"/>
              </a:ext>
            </a:extLst>
          </p:cNvPr>
          <p:cNvSpPr>
            <a:spLocks noGrp="1"/>
          </p:cNvSpPr>
          <p:nvPr>
            <p:ph type="title"/>
          </p:nvPr>
        </p:nvSpPr>
        <p:spPr>
          <a:xfrm>
            <a:off x="5080934" y="1122218"/>
            <a:ext cx="6470987" cy="793210"/>
          </a:xfrm>
        </p:spPr>
        <p:txBody>
          <a:bodyPr anchor="b">
            <a:normAutofit/>
          </a:bodyPr>
          <a:lstStyle/>
          <a:p>
            <a:r>
              <a:rPr lang="en-US" b="1" dirty="0">
                <a:latin typeface="hurme_no2-webfont"/>
              </a:rPr>
              <a:t>3</a:t>
            </a:r>
            <a:r>
              <a:rPr lang="en-US" b="1" i="0" u="none" strike="noStrike" dirty="0" smtClean="0">
                <a:effectLst/>
                <a:latin typeface="hurme_no2-webfont"/>
              </a:rPr>
              <a:t>. </a:t>
            </a:r>
            <a:r>
              <a:rPr lang="en-US" b="1" dirty="0">
                <a:latin typeface="hurme_no2-webfont"/>
              </a:rPr>
              <a:t>Telephone Interview</a:t>
            </a:r>
            <a:endParaRPr lang="en-US" b="1" dirty="0"/>
          </a:p>
        </p:txBody>
      </p:sp>
      <p:sp>
        <p:nvSpPr>
          <p:cNvPr id="3" name="Content Placeholder 2">
            <a:extLst>
              <a:ext uri="{FF2B5EF4-FFF2-40B4-BE49-F238E27FC236}">
                <a16:creationId xmlns:a16="http://schemas.microsoft.com/office/drawing/2014/main" id="{15EAC5E4-0D36-4811-A4DD-C37386980215}"/>
              </a:ext>
            </a:extLst>
          </p:cNvPr>
          <p:cNvSpPr>
            <a:spLocks noGrp="1"/>
          </p:cNvSpPr>
          <p:nvPr>
            <p:ph idx="1"/>
          </p:nvPr>
        </p:nvSpPr>
        <p:spPr>
          <a:xfrm>
            <a:off x="5157134" y="2495932"/>
            <a:ext cx="6619230" cy="3660728"/>
          </a:xfrm>
        </p:spPr>
        <p:txBody>
          <a:bodyPr>
            <a:normAutofit fontScale="85000" lnSpcReduction="20000"/>
          </a:bodyPr>
          <a:lstStyle/>
          <a:p>
            <a:pPr marL="0" indent="0" algn="just" fontAlgn="base">
              <a:lnSpc>
                <a:spcPct val="150000"/>
              </a:lnSpc>
              <a:buNone/>
            </a:pPr>
            <a:r>
              <a:rPr lang="en-US" dirty="0">
                <a:latin typeface="hurme_no2-webfont"/>
              </a:rPr>
              <a:t>Phone interviews are proving to be a more cost effective way to screen candidates. Slots range from 10 to 30 minutes.  </a:t>
            </a:r>
          </a:p>
          <a:p>
            <a:pPr marL="0" indent="0" algn="just" fontAlgn="base">
              <a:lnSpc>
                <a:spcPct val="150000"/>
              </a:lnSpc>
              <a:buNone/>
            </a:pPr>
            <a:r>
              <a:rPr lang="en-US" dirty="0">
                <a:latin typeface="hurme_no2-webfont"/>
              </a:rPr>
              <a:t>Firstly, prepare for it as if it is an open book exam.  Secondly, make sure you have your CV, the job description, list of references and prepared answers noted in front of you.</a:t>
            </a:r>
          </a:p>
        </p:txBody>
      </p:sp>
      <p:pic>
        <p:nvPicPr>
          <p:cNvPr id="13" name="Picture 4" descr="3D rendering of game pieces tied together with a rope">
            <a:extLst>
              <a:ext uri="{FF2B5EF4-FFF2-40B4-BE49-F238E27FC236}">
                <a16:creationId xmlns:a16="http://schemas.microsoft.com/office/drawing/2014/main" id="{08A7E1C5-7AD5-39F6-E920-99673F9995C1}"/>
              </a:ext>
            </a:extLst>
          </p:cNvPr>
          <p:cNvPicPr>
            <a:picLocks noChangeAspect="1"/>
          </p:cNvPicPr>
          <p:nvPr/>
        </p:nvPicPr>
        <p:blipFill rotWithShape="1">
          <a:blip r:embed="rId3"/>
          <a:srcRect l="11567" r="37738"/>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28575">
            <a:solidFill>
              <a:srgbClr val="DDE443"/>
            </a:solidFill>
          </a:ln>
        </p:spPr>
        <p:style>
          <a:lnRef idx="1">
            <a:schemeClr val="accent1"/>
          </a:lnRef>
          <a:fillRef idx="0">
            <a:schemeClr val="accent1"/>
          </a:fillRef>
          <a:effectRef idx="0">
            <a:schemeClr val="accent1"/>
          </a:effectRef>
          <a:fontRef idx="minor">
            <a:schemeClr val="tx1"/>
          </a:fontRef>
        </p:style>
      </p:cxnSp>
      <p:pic>
        <p:nvPicPr>
          <p:cNvPr id="1026" name="Picture 2" descr="Don't ask for an informational int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1219200"/>
            <a:ext cx="4635572" cy="4475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0" y="9"/>
            <a:ext cx="4635591" cy="1219189"/>
          </a:xfrm>
          <a:prstGeom prst="rect">
            <a:avLst/>
          </a:prstGeom>
        </p:spPr>
      </p:pic>
      <p:pic>
        <p:nvPicPr>
          <p:cNvPr id="7" name="Picture 6"/>
          <p:cNvPicPr>
            <a:picLocks noChangeAspect="1"/>
          </p:cNvPicPr>
          <p:nvPr/>
        </p:nvPicPr>
        <p:blipFill>
          <a:blip r:embed="rId5"/>
          <a:stretch>
            <a:fillRect/>
          </a:stretch>
        </p:blipFill>
        <p:spPr>
          <a:xfrm>
            <a:off x="0" y="5653808"/>
            <a:ext cx="4635591" cy="1204191"/>
          </a:xfrm>
          <a:prstGeom prst="rect">
            <a:avLst/>
          </a:prstGeom>
        </p:spPr>
      </p:pic>
      <p:pic>
        <p:nvPicPr>
          <p:cNvPr id="2050" name="Picture 2" descr="13 Best Phone Interview Questions to Ask Candidates (2022)"/>
          <p:cNvPicPr>
            <a:picLocks noChangeAspect="1" noChangeArrowheads="1"/>
          </p:cNvPicPr>
          <p:nvPr/>
        </p:nvPicPr>
        <p:blipFill rotWithShape="1">
          <a:blip r:embed="rId6">
            <a:extLst>
              <a:ext uri="{28A0092B-C50C-407E-A947-70E740481C1C}">
                <a14:useLocalDpi xmlns:a14="http://schemas.microsoft.com/office/drawing/2010/main" val="0"/>
              </a:ext>
            </a:extLst>
          </a:blip>
          <a:srcRect l="9754" r="12833"/>
          <a:stretch/>
        </p:blipFill>
        <p:spPr bwMode="auto">
          <a:xfrm>
            <a:off x="0" y="1093978"/>
            <a:ext cx="4847871"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498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u="sng" dirty="0"/>
              <a:t>GROUP MEMBERS:</a:t>
            </a:r>
            <a:br>
              <a:rPr lang="en-US" altLang="en-US" b="1" u="sng" dirty="0"/>
            </a:br>
            <a:endParaRPr lang="en-US" b="1" dirty="0"/>
          </a:p>
        </p:txBody>
      </p:sp>
      <p:sp>
        <p:nvSpPr>
          <p:cNvPr id="3" name="Content Placeholder 2"/>
          <p:cNvSpPr>
            <a:spLocks noGrp="1"/>
          </p:cNvSpPr>
          <p:nvPr>
            <p:ph idx="1"/>
          </p:nvPr>
        </p:nvSpPr>
        <p:spPr>
          <a:xfrm>
            <a:off x="838200" y="1402545"/>
            <a:ext cx="10515600" cy="4351338"/>
          </a:xfrm>
        </p:spPr>
        <p:txBody>
          <a:bodyPr/>
          <a:lstStyle/>
          <a:p>
            <a:endParaRPr lang="en-US" dirty="0"/>
          </a:p>
        </p:txBody>
      </p:sp>
      <p:sp>
        <p:nvSpPr>
          <p:cNvPr id="4" name="Date Placeholder 3"/>
          <p:cNvSpPr>
            <a:spLocks noGrp="1"/>
          </p:cNvSpPr>
          <p:nvPr>
            <p:ph type="dt" sz="half" idx="10"/>
          </p:nvPr>
        </p:nvSpPr>
        <p:spPr/>
        <p:txBody>
          <a:bodyPr/>
          <a:lstStyle/>
          <a:p>
            <a:fld id="{D85E2E31-6AE1-462D-956D-AAFF749813F4}" type="datetime1">
              <a:rPr lang="en-US" smtClean="0"/>
              <a:t>6/9/2022</a:t>
            </a:fld>
            <a:endParaRPr lang="en-US"/>
          </a:p>
        </p:txBody>
      </p:sp>
      <p:sp>
        <p:nvSpPr>
          <p:cNvPr id="5" name="Footer Placeholder 4"/>
          <p:cNvSpPr>
            <a:spLocks noGrp="1"/>
          </p:cNvSpPr>
          <p:nvPr>
            <p:ph type="ftr" sz="quarter" idx="11"/>
          </p:nvPr>
        </p:nvSpPr>
        <p:spPr/>
        <p:txBody>
          <a:bodyPr/>
          <a:lstStyle/>
          <a:p>
            <a:r>
              <a:rPr lang="en-US" smtClean="0"/>
              <a:t>Prepared By: Aftab Ahmed, QAU-Islamabad</a:t>
            </a:r>
            <a:endParaRPr lang="en-US"/>
          </a:p>
        </p:txBody>
      </p:sp>
      <p:pic>
        <p:nvPicPr>
          <p:cNvPr id="6" name="Picture 5"/>
          <p:cNvPicPr>
            <a:picLocks noChangeAspect="1"/>
          </p:cNvPicPr>
          <p:nvPr/>
        </p:nvPicPr>
        <p:blipFill>
          <a:blip r:embed="rId2"/>
          <a:stretch>
            <a:fillRect/>
          </a:stretch>
        </p:blipFill>
        <p:spPr>
          <a:xfrm flipH="1">
            <a:off x="0" y="0"/>
            <a:ext cx="12192000" cy="6858000"/>
          </a:xfrm>
          <a:prstGeom prst="rect">
            <a:avLst/>
          </a:prstGeom>
        </p:spPr>
      </p:pic>
      <p:sp>
        <p:nvSpPr>
          <p:cNvPr id="7" name="Rectangle 6"/>
          <p:cNvSpPr/>
          <p:nvPr/>
        </p:nvSpPr>
        <p:spPr>
          <a:xfrm>
            <a:off x="703105" y="1987320"/>
            <a:ext cx="9369150" cy="5262979"/>
          </a:xfrm>
          <a:prstGeom prst="rect">
            <a:avLst/>
          </a:prstGeom>
        </p:spPr>
        <p:txBody>
          <a:bodyPr wrap="square">
            <a:spAutoFit/>
          </a:bodyPr>
          <a:lstStyle/>
          <a:p>
            <a:pPr marL="342900" indent="-342900">
              <a:lnSpc>
                <a:spcPct val="150000"/>
              </a:lnSpc>
              <a:buFont typeface="Wingdings" panose="05000000000000000000" pitchFamily="2" charset="2"/>
              <a:buChar char="q"/>
            </a:pPr>
            <a:r>
              <a:rPr lang="en-US" altLang="en-US" sz="3200" b="1" dirty="0">
                <a:solidFill>
                  <a:schemeClr val="bg1"/>
                </a:solidFill>
                <a:latin typeface="hurme_no2-webfont"/>
              </a:rPr>
              <a:t>AAMNA TAHIR                    </a:t>
            </a:r>
            <a:r>
              <a:rPr lang="en-US" altLang="en-US" sz="3200" b="1" dirty="0" smtClean="0">
                <a:solidFill>
                  <a:schemeClr val="bg1"/>
                </a:solidFill>
                <a:latin typeface="hurme_no2-webfont"/>
              </a:rPr>
              <a:t>21-ARID-377</a:t>
            </a:r>
          </a:p>
          <a:p>
            <a:pPr marL="342900" indent="-342900">
              <a:lnSpc>
                <a:spcPct val="150000"/>
              </a:lnSpc>
              <a:buFont typeface="Wingdings" panose="05000000000000000000" pitchFamily="2" charset="2"/>
              <a:buChar char="q"/>
            </a:pPr>
            <a:r>
              <a:rPr lang="en-US" altLang="en-US" sz="3200" b="1" dirty="0">
                <a:solidFill>
                  <a:schemeClr val="bg1"/>
                </a:solidFill>
                <a:latin typeface="hurme_no2-webfont"/>
              </a:rPr>
              <a:t>ALISHBA KHATEEB           </a:t>
            </a:r>
            <a:r>
              <a:rPr lang="en-US" altLang="en-US" sz="3200" b="1" dirty="0" smtClean="0">
                <a:solidFill>
                  <a:schemeClr val="bg1"/>
                </a:solidFill>
                <a:latin typeface="hurme_no2-webfont"/>
              </a:rPr>
              <a:t>21-ARID-392</a:t>
            </a:r>
          </a:p>
          <a:p>
            <a:pPr marL="342900" indent="-342900">
              <a:lnSpc>
                <a:spcPct val="150000"/>
              </a:lnSpc>
              <a:buFont typeface="Wingdings" panose="05000000000000000000" pitchFamily="2" charset="2"/>
              <a:buChar char="q"/>
            </a:pPr>
            <a:r>
              <a:rPr lang="en-US" altLang="en-US" sz="3200" b="1" dirty="0">
                <a:solidFill>
                  <a:schemeClr val="bg1"/>
                </a:solidFill>
                <a:latin typeface="hurme_no2-webfont"/>
              </a:rPr>
              <a:t>MARIYAM CHAUDHARY    21-ARID-440</a:t>
            </a:r>
          </a:p>
          <a:p>
            <a:pPr marL="342900" indent="-342900">
              <a:lnSpc>
                <a:spcPct val="150000"/>
              </a:lnSpc>
              <a:buFont typeface="Wingdings" panose="05000000000000000000" pitchFamily="2" charset="2"/>
              <a:buChar char="q"/>
            </a:pPr>
            <a:r>
              <a:rPr lang="en-US" altLang="en-US" sz="3200" b="1" dirty="0">
                <a:solidFill>
                  <a:schemeClr val="bg1"/>
                </a:solidFill>
                <a:latin typeface="hurme_no2-webfont"/>
              </a:rPr>
              <a:t>SEEMAB HASSAN              </a:t>
            </a:r>
            <a:r>
              <a:rPr lang="en-US" altLang="en-US" sz="3200" b="1" dirty="0" smtClean="0">
                <a:solidFill>
                  <a:schemeClr val="bg1"/>
                </a:solidFill>
                <a:latin typeface="hurme_no2-webfont"/>
              </a:rPr>
              <a:t>21-ARID-504</a:t>
            </a:r>
            <a:endParaRPr lang="en-US" altLang="en-US" sz="3200" b="1" dirty="0">
              <a:solidFill>
                <a:schemeClr val="bg1"/>
              </a:solidFill>
              <a:latin typeface="hurme_no2-webfont"/>
            </a:endParaRPr>
          </a:p>
          <a:p>
            <a:pPr>
              <a:lnSpc>
                <a:spcPct val="150000"/>
              </a:lnSpc>
            </a:pPr>
            <a:r>
              <a:rPr lang="en-US" altLang="en-US" sz="3200" b="1" dirty="0">
                <a:solidFill>
                  <a:schemeClr val="bg1"/>
                </a:solidFill>
                <a:latin typeface="hurme_no2-webfont"/>
              </a:rPr>
              <a:t/>
            </a:r>
            <a:br>
              <a:rPr lang="en-US" altLang="en-US" sz="3200" b="1" dirty="0">
                <a:solidFill>
                  <a:schemeClr val="bg1"/>
                </a:solidFill>
                <a:latin typeface="hurme_no2-webfont"/>
              </a:rPr>
            </a:br>
            <a:r>
              <a:rPr lang="en-US" altLang="en-US" sz="3200" b="1" dirty="0">
                <a:solidFill>
                  <a:schemeClr val="bg1"/>
                </a:solidFill>
                <a:latin typeface="hurme_no2-webfont"/>
              </a:rPr>
              <a:t/>
            </a:r>
            <a:br>
              <a:rPr lang="en-US" altLang="en-US" sz="3200" b="1" dirty="0">
                <a:solidFill>
                  <a:schemeClr val="bg1"/>
                </a:solidFill>
                <a:latin typeface="hurme_no2-webfont"/>
              </a:rPr>
            </a:br>
            <a:endParaRPr lang="en-US" sz="3200" b="1" dirty="0">
              <a:solidFill>
                <a:schemeClr val="bg1"/>
              </a:solidFill>
              <a:latin typeface="hurme_no2-webfont"/>
            </a:endParaRPr>
          </a:p>
        </p:txBody>
      </p:sp>
      <p:sp>
        <p:nvSpPr>
          <p:cNvPr id="8" name="Rectangle 7"/>
          <p:cNvSpPr/>
          <p:nvPr/>
        </p:nvSpPr>
        <p:spPr>
          <a:xfrm>
            <a:off x="503179" y="961842"/>
            <a:ext cx="3812903" cy="646331"/>
          </a:xfrm>
          <a:prstGeom prst="rect">
            <a:avLst/>
          </a:prstGeom>
        </p:spPr>
        <p:txBody>
          <a:bodyPr wrap="none">
            <a:spAutoFit/>
          </a:bodyPr>
          <a:lstStyle/>
          <a:p>
            <a:pPr algn="just"/>
            <a:r>
              <a:rPr lang="en-US" sz="3600" b="1" u="sng" dirty="0" smtClean="0">
                <a:solidFill>
                  <a:schemeClr val="bg1"/>
                </a:solidFill>
              </a:rPr>
              <a:t>GROUP MEMBERS:</a:t>
            </a:r>
            <a:endParaRPr lang="en-US" sz="3600" b="1" u="sng" dirty="0">
              <a:solidFill>
                <a:schemeClr val="bg1"/>
              </a:solidFill>
            </a:endParaRPr>
          </a:p>
        </p:txBody>
      </p:sp>
    </p:spTree>
    <p:extLst>
      <p:ext uri="{BB962C8B-B14F-4D97-AF65-F5344CB8AC3E}">
        <p14:creationId xmlns:p14="http://schemas.microsoft.com/office/powerpoint/2010/main" val="117345281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47C5-6883-4A6A-8112-58661501C52B}"/>
              </a:ext>
            </a:extLst>
          </p:cNvPr>
          <p:cNvSpPr>
            <a:spLocks noGrp="1"/>
          </p:cNvSpPr>
          <p:nvPr>
            <p:ph type="title"/>
          </p:nvPr>
        </p:nvSpPr>
        <p:spPr>
          <a:xfrm>
            <a:off x="5080934" y="1122218"/>
            <a:ext cx="6470987" cy="793210"/>
          </a:xfrm>
        </p:spPr>
        <p:txBody>
          <a:bodyPr anchor="b">
            <a:normAutofit/>
          </a:bodyPr>
          <a:lstStyle/>
          <a:p>
            <a:r>
              <a:rPr lang="en-US" b="1" dirty="0">
                <a:latin typeface="hurme_no2-webfont"/>
              </a:rPr>
              <a:t>4</a:t>
            </a:r>
            <a:r>
              <a:rPr lang="en-US" b="1" dirty="0" smtClean="0">
                <a:latin typeface="hurme_no2-webfont"/>
              </a:rPr>
              <a:t>. </a:t>
            </a:r>
            <a:r>
              <a:rPr lang="en-US" b="1" dirty="0">
                <a:latin typeface="hurme_no2-webfont"/>
              </a:rPr>
              <a:t>Group Interview</a:t>
            </a:r>
            <a:endParaRPr lang="en-US" b="1" dirty="0"/>
          </a:p>
        </p:txBody>
      </p:sp>
      <p:sp>
        <p:nvSpPr>
          <p:cNvPr id="3" name="Content Placeholder 2">
            <a:extLst>
              <a:ext uri="{FF2B5EF4-FFF2-40B4-BE49-F238E27FC236}">
                <a16:creationId xmlns:a16="http://schemas.microsoft.com/office/drawing/2014/main" id="{15EAC5E4-0D36-4811-A4DD-C37386980215}"/>
              </a:ext>
            </a:extLst>
          </p:cNvPr>
          <p:cNvSpPr>
            <a:spLocks noGrp="1"/>
          </p:cNvSpPr>
          <p:nvPr>
            <p:ph idx="1"/>
          </p:nvPr>
        </p:nvSpPr>
        <p:spPr>
          <a:xfrm>
            <a:off x="5157134" y="2495932"/>
            <a:ext cx="6619230" cy="3660728"/>
          </a:xfrm>
        </p:spPr>
        <p:txBody>
          <a:bodyPr>
            <a:normAutofit fontScale="92500"/>
          </a:bodyPr>
          <a:lstStyle/>
          <a:p>
            <a:pPr marL="0" indent="0" algn="just" fontAlgn="base">
              <a:lnSpc>
                <a:spcPct val="150000"/>
              </a:lnSpc>
              <a:buNone/>
            </a:pPr>
            <a:r>
              <a:rPr lang="en-US" dirty="0">
                <a:latin typeface="hurme_no2-webfont"/>
              </a:rPr>
              <a:t>A group interview is an interview technique in which several candidates are interviewed simultaneously for similar positions. To be successful, group interviews must be well planned and executed.</a:t>
            </a:r>
          </a:p>
        </p:txBody>
      </p:sp>
      <p:pic>
        <p:nvPicPr>
          <p:cNvPr id="13" name="Picture 4" descr="3D rendering of game pieces tied together with a rope">
            <a:extLst>
              <a:ext uri="{FF2B5EF4-FFF2-40B4-BE49-F238E27FC236}">
                <a16:creationId xmlns:a16="http://schemas.microsoft.com/office/drawing/2014/main" id="{08A7E1C5-7AD5-39F6-E920-99673F9995C1}"/>
              </a:ext>
            </a:extLst>
          </p:cNvPr>
          <p:cNvPicPr>
            <a:picLocks noChangeAspect="1"/>
          </p:cNvPicPr>
          <p:nvPr/>
        </p:nvPicPr>
        <p:blipFill rotWithShape="1">
          <a:blip r:embed="rId3"/>
          <a:srcRect l="11567" r="37738"/>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28575">
            <a:solidFill>
              <a:srgbClr val="DDE443"/>
            </a:solidFill>
          </a:ln>
        </p:spPr>
        <p:style>
          <a:lnRef idx="1">
            <a:schemeClr val="accent1"/>
          </a:lnRef>
          <a:fillRef idx="0">
            <a:schemeClr val="accent1"/>
          </a:fillRef>
          <a:effectRef idx="0">
            <a:schemeClr val="accent1"/>
          </a:effectRef>
          <a:fontRef idx="minor">
            <a:schemeClr val="tx1"/>
          </a:fontRef>
        </p:style>
      </p:cxnSp>
      <p:pic>
        <p:nvPicPr>
          <p:cNvPr id="1026" name="Picture 2" descr="Don't ask for an informational int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1219200"/>
            <a:ext cx="4635572" cy="4475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0" y="9"/>
            <a:ext cx="4635591" cy="1219189"/>
          </a:xfrm>
          <a:prstGeom prst="rect">
            <a:avLst/>
          </a:prstGeom>
        </p:spPr>
      </p:pic>
      <p:pic>
        <p:nvPicPr>
          <p:cNvPr id="7" name="Picture 6"/>
          <p:cNvPicPr>
            <a:picLocks noChangeAspect="1"/>
          </p:cNvPicPr>
          <p:nvPr/>
        </p:nvPicPr>
        <p:blipFill>
          <a:blip r:embed="rId5"/>
          <a:stretch>
            <a:fillRect/>
          </a:stretch>
        </p:blipFill>
        <p:spPr>
          <a:xfrm>
            <a:off x="0" y="5653808"/>
            <a:ext cx="4635591" cy="1204191"/>
          </a:xfrm>
          <a:prstGeom prst="rect">
            <a:avLst/>
          </a:prstGeom>
        </p:spPr>
      </p:pic>
      <p:pic>
        <p:nvPicPr>
          <p:cNvPr id="3074" name="Picture 2" descr="945 Group Interview Illustrations &amp; Clip Art - iStock"/>
          <p:cNvPicPr>
            <a:picLocks noChangeAspect="1" noChangeArrowheads="1"/>
          </p:cNvPicPr>
          <p:nvPr/>
        </p:nvPicPr>
        <p:blipFill rotWithShape="1">
          <a:blip r:embed="rId6">
            <a:extLst>
              <a:ext uri="{28A0092B-C50C-407E-A947-70E740481C1C}">
                <a14:useLocalDpi xmlns:a14="http://schemas.microsoft.com/office/drawing/2010/main" val="0"/>
              </a:ext>
            </a:extLst>
          </a:blip>
          <a:srcRect l="24242" t="8771"/>
          <a:stretch/>
        </p:blipFill>
        <p:spPr bwMode="auto">
          <a:xfrm>
            <a:off x="0" y="0"/>
            <a:ext cx="4959928" cy="62565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2" y="6109547"/>
            <a:ext cx="4959929" cy="771525"/>
          </a:xfrm>
          <a:prstGeom prst="rect">
            <a:avLst/>
          </a:prstGeom>
        </p:spPr>
      </p:pic>
    </p:spTree>
    <p:extLst>
      <p:ext uri="{BB962C8B-B14F-4D97-AF65-F5344CB8AC3E}">
        <p14:creationId xmlns:p14="http://schemas.microsoft.com/office/powerpoint/2010/main" val="5864550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5C296-8717-48DD-96AC-2E9A913384F8}"/>
              </a:ext>
            </a:extLst>
          </p:cNvPr>
          <p:cNvSpPr>
            <a:spLocks noGrp="1"/>
          </p:cNvSpPr>
          <p:nvPr>
            <p:ph type="title"/>
          </p:nvPr>
        </p:nvSpPr>
        <p:spPr>
          <a:xfrm>
            <a:off x="1043631" y="809898"/>
            <a:ext cx="9942716" cy="1554480"/>
          </a:xfrm>
        </p:spPr>
        <p:txBody>
          <a:bodyPr anchor="ctr">
            <a:normAutofit/>
          </a:bodyPr>
          <a:lstStyle/>
          <a:p>
            <a:r>
              <a:rPr lang="en-US" sz="4800" b="1" dirty="0">
                <a:latin typeface="hurme_no2-webfont"/>
              </a:rPr>
              <a:t>5</a:t>
            </a:r>
            <a:r>
              <a:rPr lang="en-US" sz="4800" b="1" i="0" u="none" strike="noStrike" dirty="0" smtClean="0">
                <a:effectLst/>
                <a:latin typeface="hurme_no2-webfont"/>
              </a:rPr>
              <a:t>. Behavioral-Based Interview</a:t>
            </a:r>
            <a:endParaRPr lang="en-US" sz="4800" b="1" dirty="0"/>
          </a:p>
        </p:txBody>
      </p:sp>
      <p:sp>
        <p:nvSpPr>
          <p:cNvPr id="3" name="Content Placeholder 2">
            <a:extLst>
              <a:ext uri="{FF2B5EF4-FFF2-40B4-BE49-F238E27FC236}">
                <a16:creationId xmlns:a16="http://schemas.microsoft.com/office/drawing/2014/main" id="{A687F14A-9591-46EA-9A28-D4038796CDFA}"/>
              </a:ext>
            </a:extLst>
          </p:cNvPr>
          <p:cNvSpPr>
            <a:spLocks noGrp="1"/>
          </p:cNvSpPr>
          <p:nvPr>
            <p:ph idx="1"/>
          </p:nvPr>
        </p:nvSpPr>
        <p:spPr>
          <a:xfrm>
            <a:off x="633597" y="2492700"/>
            <a:ext cx="10907487" cy="3637607"/>
          </a:xfrm>
        </p:spPr>
        <p:txBody>
          <a:bodyPr anchor="ctr">
            <a:normAutofit fontScale="85000" lnSpcReduction="10000"/>
          </a:bodyPr>
          <a:lstStyle/>
          <a:p>
            <a:pPr marL="0" indent="0" algn="just" fontAlgn="base">
              <a:lnSpc>
                <a:spcPct val="150000"/>
              </a:lnSpc>
              <a:buNone/>
            </a:pPr>
            <a:r>
              <a:rPr lang="en-US" sz="3200" dirty="0">
                <a:latin typeface="hurme_no2-webfont"/>
              </a:rPr>
              <a:t>Known as Critical Behavioral Interviewing (CBI). </a:t>
            </a:r>
            <a:r>
              <a:rPr lang="en-US" sz="3200" dirty="0" smtClean="0">
                <a:latin typeface="hurme_no2-webfont"/>
              </a:rPr>
              <a:t>It is</a:t>
            </a:r>
            <a:r>
              <a:rPr lang="en-US" sz="3200" dirty="0">
                <a:latin typeface="hurme_no2-webfont"/>
              </a:rPr>
              <a:t> an interviewing technique which employers use to evaluate candidate's past behavior in different situations in order to predict their future </a:t>
            </a:r>
            <a:r>
              <a:rPr lang="en-US" sz="3200" dirty="0" smtClean="0">
                <a:latin typeface="hurme_no2-webfont"/>
              </a:rPr>
              <a:t>performance. By this interviewer can predict about your </a:t>
            </a:r>
            <a:r>
              <a:rPr lang="en-US" sz="3200" dirty="0" smtClean="0">
                <a:solidFill>
                  <a:schemeClr val="accent1">
                    <a:lumMod val="75000"/>
                  </a:schemeClr>
                </a:solidFill>
                <a:latin typeface="hurme_no2-webfont"/>
              </a:rPr>
              <a:t>IQ level, efficiency of work, </a:t>
            </a:r>
            <a:r>
              <a:rPr lang="en-US" sz="3200" dirty="0" smtClean="0">
                <a:latin typeface="hurme_no2-webfont"/>
              </a:rPr>
              <a:t>and your </a:t>
            </a:r>
            <a:r>
              <a:rPr lang="en-US" sz="3200" dirty="0" smtClean="0">
                <a:solidFill>
                  <a:schemeClr val="accent1">
                    <a:lumMod val="75000"/>
                  </a:schemeClr>
                </a:solidFill>
                <a:latin typeface="hurme_no2-webfont"/>
              </a:rPr>
              <a:t>decision making ability </a:t>
            </a:r>
            <a:r>
              <a:rPr lang="en-US" sz="3200" dirty="0" smtClean="0">
                <a:latin typeface="hurme_no2-webfont"/>
              </a:rPr>
              <a:t>in professional environment.</a:t>
            </a:r>
            <a:endParaRPr lang="en-US" sz="3200" dirty="0">
              <a:latin typeface="hurme_no2-webfont"/>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34208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5C296-8717-48DD-96AC-2E9A913384F8}"/>
              </a:ext>
            </a:extLst>
          </p:cNvPr>
          <p:cNvSpPr>
            <a:spLocks noGrp="1"/>
          </p:cNvSpPr>
          <p:nvPr>
            <p:ph type="title"/>
          </p:nvPr>
        </p:nvSpPr>
        <p:spPr>
          <a:xfrm>
            <a:off x="1043631" y="809898"/>
            <a:ext cx="9942716" cy="1554480"/>
          </a:xfrm>
        </p:spPr>
        <p:txBody>
          <a:bodyPr anchor="ctr">
            <a:normAutofit/>
          </a:bodyPr>
          <a:lstStyle/>
          <a:p>
            <a:r>
              <a:rPr lang="en-US" sz="4800" b="1" dirty="0">
                <a:latin typeface="hurme_no2-webfont"/>
              </a:rPr>
              <a:t>How to Tackle?</a:t>
            </a:r>
          </a:p>
        </p:txBody>
      </p:sp>
      <p:sp>
        <p:nvSpPr>
          <p:cNvPr id="3" name="Content Placeholder 2">
            <a:extLst>
              <a:ext uri="{FF2B5EF4-FFF2-40B4-BE49-F238E27FC236}">
                <a16:creationId xmlns:a16="http://schemas.microsoft.com/office/drawing/2014/main" id="{A687F14A-9591-46EA-9A28-D4038796CDFA}"/>
              </a:ext>
            </a:extLst>
          </p:cNvPr>
          <p:cNvSpPr>
            <a:spLocks noGrp="1"/>
          </p:cNvSpPr>
          <p:nvPr>
            <p:ph idx="1"/>
          </p:nvPr>
        </p:nvSpPr>
        <p:spPr>
          <a:xfrm>
            <a:off x="640079" y="2703608"/>
            <a:ext cx="10907487" cy="3958218"/>
          </a:xfrm>
        </p:spPr>
        <p:txBody>
          <a:bodyPr anchor="ctr">
            <a:normAutofit fontScale="85000" lnSpcReduction="10000"/>
          </a:bodyPr>
          <a:lstStyle/>
          <a:p>
            <a:pPr marL="0" indent="0" algn="just">
              <a:lnSpc>
                <a:spcPct val="150000"/>
              </a:lnSpc>
              <a:buNone/>
            </a:pPr>
            <a:r>
              <a:rPr lang="en-US" sz="3200" dirty="0" smtClean="0">
                <a:latin typeface="hurme_no2-webfont"/>
              </a:rPr>
              <a:t>Q: </a:t>
            </a:r>
            <a:r>
              <a:rPr lang="en-US" sz="3300" dirty="0">
                <a:latin typeface="hurme_no2-webfont"/>
              </a:rPr>
              <a:t>“Give me an example of when you showed initiative and took </a:t>
            </a:r>
            <a:r>
              <a:rPr lang="en-US" sz="3300" dirty="0" smtClean="0">
                <a:latin typeface="hurme_no2-webfont"/>
              </a:rPr>
              <a:t>the lead?”</a:t>
            </a:r>
          </a:p>
          <a:p>
            <a:pPr marL="0" indent="0" algn="just">
              <a:lnSpc>
                <a:spcPct val="150000"/>
              </a:lnSpc>
              <a:buNone/>
            </a:pPr>
            <a:r>
              <a:rPr lang="en-US" sz="3200" dirty="0" smtClean="0">
                <a:latin typeface="hurme_no2-webfont"/>
              </a:rPr>
              <a:t>The </a:t>
            </a:r>
            <a:r>
              <a:rPr lang="en-US" sz="3200" dirty="0">
                <a:latin typeface="hurme_no2-webfont"/>
              </a:rPr>
              <a:t>recommended way is </a:t>
            </a:r>
            <a:r>
              <a:rPr lang="en-US" sz="3200" b="1" dirty="0">
                <a:solidFill>
                  <a:srgbClr val="FF0000"/>
                </a:solidFill>
                <a:latin typeface="hurme_no2-webfont"/>
              </a:rPr>
              <a:t>S.T.A.R</a:t>
            </a:r>
            <a:r>
              <a:rPr lang="en-US" sz="3200" dirty="0">
                <a:latin typeface="hurme_no2-webfont"/>
              </a:rPr>
              <a:t>. (Situation , Task, Action , Result) technique. For each question, describe the Situation (your role and responsibilities) ;talk about the Task; explain your Action and the Result (the benefit accrued by the company as a result of your </a:t>
            </a:r>
            <a:r>
              <a:rPr lang="en-US" sz="3200" dirty="0" smtClean="0">
                <a:latin typeface="hurme_no2-webfont"/>
              </a:rPr>
              <a:t>action). </a:t>
            </a:r>
            <a:endParaRPr lang="en-US" sz="3200" dirty="0">
              <a:latin typeface="hurme_no2-webfont"/>
            </a:endParaRPr>
          </a:p>
          <a:p>
            <a:pPr algn="just">
              <a:lnSpc>
                <a:spcPct val="150000"/>
              </a:lnSpc>
            </a:pPr>
            <a:endParaRPr lang="en-US" sz="3200" dirty="0">
              <a:latin typeface="hurme_no2-webfont"/>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68016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3">
                                            <p:txEl>
                                              <p:pRg st="1" end="1"/>
                                            </p:txEl>
                                          </p:spTgt>
                                        </p:tgtEl>
                                      </p:cBhvr>
                                    </p:animEffect>
                                    <p:animScale>
                                      <p:cBhvr>
                                        <p:cTn id="19"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47C5-6883-4A6A-8112-58661501C52B}"/>
              </a:ext>
            </a:extLst>
          </p:cNvPr>
          <p:cNvSpPr>
            <a:spLocks noGrp="1"/>
          </p:cNvSpPr>
          <p:nvPr>
            <p:ph type="title"/>
          </p:nvPr>
        </p:nvSpPr>
        <p:spPr>
          <a:xfrm>
            <a:off x="5080934" y="1122218"/>
            <a:ext cx="6470987" cy="793210"/>
          </a:xfrm>
        </p:spPr>
        <p:txBody>
          <a:bodyPr anchor="b">
            <a:normAutofit/>
          </a:bodyPr>
          <a:lstStyle/>
          <a:p>
            <a:r>
              <a:rPr lang="en-US" b="1" dirty="0">
                <a:latin typeface="hurme_no2-webfont"/>
              </a:rPr>
              <a:t>7</a:t>
            </a:r>
            <a:r>
              <a:rPr lang="en-US" b="1" dirty="0" smtClean="0">
                <a:latin typeface="hurme_no2-webfont"/>
              </a:rPr>
              <a:t>. Panel </a:t>
            </a:r>
            <a:r>
              <a:rPr lang="en-US" b="1" dirty="0">
                <a:latin typeface="hurme_no2-webfont"/>
              </a:rPr>
              <a:t>Interview</a:t>
            </a:r>
            <a:endParaRPr lang="en-US" b="1" dirty="0"/>
          </a:p>
        </p:txBody>
      </p:sp>
      <p:sp>
        <p:nvSpPr>
          <p:cNvPr id="3" name="Content Placeholder 2">
            <a:extLst>
              <a:ext uri="{FF2B5EF4-FFF2-40B4-BE49-F238E27FC236}">
                <a16:creationId xmlns:a16="http://schemas.microsoft.com/office/drawing/2014/main" id="{15EAC5E4-0D36-4811-A4DD-C37386980215}"/>
              </a:ext>
            </a:extLst>
          </p:cNvPr>
          <p:cNvSpPr>
            <a:spLocks noGrp="1"/>
          </p:cNvSpPr>
          <p:nvPr>
            <p:ph idx="1"/>
          </p:nvPr>
        </p:nvSpPr>
        <p:spPr>
          <a:xfrm>
            <a:off x="5157134" y="2495932"/>
            <a:ext cx="6619230" cy="3660728"/>
          </a:xfrm>
        </p:spPr>
        <p:txBody>
          <a:bodyPr>
            <a:normAutofit/>
          </a:bodyPr>
          <a:lstStyle/>
          <a:p>
            <a:pPr marL="0" indent="0" algn="just">
              <a:buNone/>
            </a:pPr>
            <a:r>
              <a:rPr lang="en-US" dirty="0" smtClean="0"/>
              <a:t>A panel interview is in when two or more interviewers interview you at the same time. The panel can consist of  a mix of people. It may be the supervisor and several team members. Or, it might be an HR representative and several colleagues.</a:t>
            </a:r>
            <a:endParaRPr lang="en-US" sz="2400" dirty="0"/>
          </a:p>
        </p:txBody>
      </p:sp>
      <p:cxnSp>
        <p:nvCxnSpPr>
          <p:cNvPr id="14" name="Straight Connector 8">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28575">
            <a:solidFill>
              <a:srgbClr val="DDE443"/>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0" y="9"/>
            <a:ext cx="4635591" cy="1219189"/>
          </a:xfrm>
          <a:prstGeom prst="rect">
            <a:avLst/>
          </a:prstGeom>
        </p:spPr>
      </p:pic>
      <p:pic>
        <p:nvPicPr>
          <p:cNvPr id="7" name="Picture 6"/>
          <p:cNvPicPr>
            <a:picLocks noChangeAspect="1"/>
          </p:cNvPicPr>
          <p:nvPr/>
        </p:nvPicPr>
        <p:blipFill>
          <a:blip r:embed="rId3"/>
          <a:stretch>
            <a:fillRect/>
          </a:stretch>
        </p:blipFill>
        <p:spPr>
          <a:xfrm>
            <a:off x="0" y="5653808"/>
            <a:ext cx="4635591" cy="1204191"/>
          </a:xfrm>
          <a:prstGeom prst="rect">
            <a:avLst/>
          </a:prstGeom>
        </p:spPr>
      </p:pic>
      <p:pic>
        <p:nvPicPr>
          <p:cNvPr id="2050" name="Picture 2" descr="Case Interview EXPLAINED with EXAMPLES | B2U | Business-to-you.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508093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Tips for a Successful Panel Interview"/>
          <p:cNvPicPr>
            <a:picLocks noChangeAspect="1" noChangeArrowheads="1"/>
          </p:cNvPicPr>
          <p:nvPr/>
        </p:nvPicPr>
        <p:blipFill rotWithShape="1">
          <a:blip r:embed="rId5">
            <a:extLst>
              <a:ext uri="{28A0092B-C50C-407E-A947-70E740481C1C}">
                <a14:useLocalDpi xmlns:a14="http://schemas.microsoft.com/office/drawing/2010/main" val="0"/>
              </a:ext>
            </a:extLst>
          </a:blip>
          <a:srcRect l="10881" r="11604"/>
          <a:stretch/>
        </p:blipFill>
        <p:spPr bwMode="auto">
          <a:xfrm>
            <a:off x="-87413" y="0"/>
            <a:ext cx="5168347" cy="692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316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5C296-8717-48DD-96AC-2E9A913384F8}"/>
              </a:ext>
            </a:extLst>
          </p:cNvPr>
          <p:cNvSpPr>
            <a:spLocks noGrp="1"/>
          </p:cNvSpPr>
          <p:nvPr>
            <p:ph type="title"/>
          </p:nvPr>
        </p:nvSpPr>
        <p:spPr>
          <a:xfrm>
            <a:off x="1043631" y="809898"/>
            <a:ext cx="9942716" cy="1554480"/>
          </a:xfrm>
        </p:spPr>
        <p:txBody>
          <a:bodyPr anchor="ctr">
            <a:normAutofit/>
          </a:bodyPr>
          <a:lstStyle/>
          <a:p>
            <a:r>
              <a:rPr lang="en-US" sz="4800" b="1" dirty="0">
                <a:latin typeface="hurme_no2-webfont"/>
              </a:rPr>
              <a:t>Panel VS Group Interview</a:t>
            </a:r>
            <a:endParaRPr lang="en-US" sz="4800" dirty="0">
              <a:latin typeface="hurme_no2-webfont"/>
            </a:endParaRPr>
          </a:p>
        </p:txBody>
      </p:sp>
      <p:sp>
        <p:nvSpPr>
          <p:cNvPr id="3" name="Content Placeholder 2">
            <a:extLst>
              <a:ext uri="{FF2B5EF4-FFF2-40B4-BE49-F238E27FC236}">
                <a16:creationId xmlns:a16="http://schemas.microsoft.com/office/drawing/2014/main" id="{A687F14A-9591-46EA-9A28-D4038796CDFA}"/>
              </a:ext>
            </a:extLst>
          </p:cNvPr>
          <p:cNvSpPr>
            <a:spLocks noGrp="1"/>
          </p:cNvSpPr>
          <p:nvPr>
            <p:ph idx="1"/>
          </p:nvPr>
        </p:nvSpPr>
        <p:spPr>
          <a:xfrm>
            <a:off x="463692" y="2578469"/>
            <a:ext cx="11300012" cy="3836444"/>
          </a:xfrm>
        </p:spPr>
        <p:txBody>
          <a:bodyPr anchor="ctr">
            <a:normAutofit/>
          </a:bodyPr>
          <a:lstStyle/>
          <a:p>
            <a:pPr marL="0" indent="0" algn="just">
              <a:lnSpc>
                <a:spcPct val="150000"/>
              </a:lnSpc>
              <a:buNone/>
            </a:pPr>
            <a:r>
              <a:rPr lang="en-US" dirty="0">
                <a:latin typeface="hurme_no2-webfont"/>
              </a:rPr>
              <a:t>Don’t confuse a panel interview with a group interview. In a panel interview, multiple interviewers are interviewing you at the same time (meaning you are the only candidate in the room). However, in a group interview, while there may be multiple interviewers, there are also multiple candidates interviewing at the same time.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6880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Prepared By: Aamna Tahir</a:t>
            </a:r>
            <a:endParaRPr lang="en-US" dirty="0"/>
          </a:p>
        </p:txBody>
      </p:sp>
      <p:pic>
        <p:nvPicPr>
          <p:cNvPr id="6" name="Picture 5" descr="Communication Tips for Job Interviews"/>
          <p:cNvPicPr/>
          <p:nvPr/>
        </p:nvPicPr>
        <p:blipFill rotWithShape="1">
          <a:blip r:embed="rId2">
            <a:extLst>
              <a:ext uri="{28A0092B-C50C-407E-A947-70E740481C1C}">
                <a14:useLocalDpi xmlns:a14="http://schemas.microsoft.com/office/drawing/2010/main" val="0"/>
              </a:ext>
            </a:extLst>
          </a:blip>
          <a:srcRect l="-167" t="18698" r="-1993" b="1639"/>
          <a:stretch/>
        </p:blipFill>
        <p:spPr bwMode="auto">
          <a:xfrm>
            <a:off x="1956954" y="322922"/>
            <a:ext cx="6871855" cy="5583382"/>
          </a:xfrm>
          <a:prstGeom prst="rect">
            <a:avLst/>
          </a:prstGeom>
          <a:noFill/>
          <a:ln>
            <a:noFill/>
          </a:ln>
          <a:extLst>
            <a:ext uri="{53640926-AAD7-44D8-BBD7-CCE9431645EC}">
              <a14:shadowObscured xmlns:a14="http://schemas.microsoft.com/office/drawing/2010/main"/>
            </a:ext>
          </a:extLst>
        </p:spPr>
      </p:pic>
      <p:pic>
        <p:nvPicPr>
          <p:cNvPr id="7" name="Picture 6" descr="Communication Tips for Job Interviews"/>
          <p:cNvPicPr/>
          <p:nvPr/>
        </p:nvPicPr>
        <p:blipFill rotWithShape="1">
          <a:blip r:embed="rId2">
            <a:extLst>
              <a:ext uri="{28A0092B-C50C-407E-A947-70E740481C1C}">
                <a14:useLocalDpi xmlns:a14="http://schemas.microsoft.com/office/drawing/2010/main" val="0"/>
              </a:ext>
            </a:extLst>
          </a:blip>
          <a:srcRect l="92931" t="13954" r="-1993" b="15769"/>
          <a:stretch/>
        </p:blipFill>
        <p:spPr bwMode="auto">
          <a:xfrm>
            <a:off x="8510954" y="1"/>
            <a:ext cx="4664719" cy="6857998"/>
          </a:xfrm>
          <a:prstGeom prst="rect">
            <a:avLst/>
          </a:prstGeom>
          <a:noFill/>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3"/>
          <a:srcRect b="14063"/>
          <a:stretch/>
        </p:blipFill>
        <p:spPr>
          <a:xfrm>
            <a:off x="0" y="0"/>
            <a:ext cx="2649682" cy="6857999"/>
          </a:xfrm>
          <a:prstGeom prst="rect">
            <a:avLst/>
          </a:prstGeom>
        </p:spPr>
      </p:pic>
      <p:pic>
        <p:nvPicPr>
          <p:cNvPr id="9" name="Picture 8"/>
          <p:cNvPicPr>
            <a:picLocks noChangeAspect="1"/>
          </p:cNvPicPr>
          <p:nvPr/>
        </p:nvPicPr>
        <p:blipFill>
          <a:blip r:embed="rId4"/>
          <a:stretch>
            <a:fillRect/>
          </a:stretch>
        </p:blipFill>
        <p:spPr>
          <a:xfrm>
            <a:off x="7924800" y="5531787"/>
            <a:ext cx="762000" cy="504825"/>
          </a:xfrm>
          <a:prstGeom prst="rect">
            <a:avLst/>
          </a:prstGeom>
        </p:spPr>
      </p:pic>
      <p:pic>
        <p:nvPicPr>
          <p:cNvPr id="10" name="Picture 9"/>
          <p:cNvPicPr>
            <a:picLocks noChangeAspect="1"/>
          </p:cNvPicPr>
          <p:nvPr/>
        </p:nvPicPr>
        <p:blipFill>
          <a:blip r:embed="rId4"/>
          <a:stretch>
            <a:fillRect/>
          </a:stretch>
        </p:blipFill>
        <p:spPr>
          <a:xfrm>
            <a:off x="1967344" y="5906304"/>
            <a:ext cx="6719455" cy="951695"/>
          </a:xfrm>
          <a:prstGeom prst="rect">
            <a:avLst/>
          </a:prstGeom>
        </p:spPr>
      </p:pic>
      <p:pic>
        <p:nvPicPr>
          <p:cNvPr id="11" name="Picture 10"/>
          <p:cNvPicPr>
            <a:picLocks noChangeAspect="1"/>
          </p:cNvPicPr>
          <p:nvPr/>
        </p:nvPicPr>
        <p:blipFill>
          <a:blip r:embed="rId4"/>
          <a:stretch>
            <a:fillRect/>
          </a:stretch>
        </p:blipFill>
        <p:spPr>
          <a:xfrm>
            <a:off x="1967343" y="0"/>
            <a:ext cx="7467601" cy="370438"/>
          </a:xfrm>
          <a:prstGeom prst="rect">
            <a:avLst/>
          </a:prstGeom>
        </p:spPr>
      </p:pic>
    </p:spTree>
    <p:extLst>
      <p:ext uri="{BB962C8B-B14F-4D97-AF65-F5344CB8AC3E}">
        <p14:creationId xmlns:p14="http://schemas.microsoft.com/office/powerpoint/2010/main" val="198762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 Background Orange Images – Browse 456,340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9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07728" y="2936960"/>
            <a:ext cx="5191871" cy="769441"/>
          </a:xfrm>
          <a:prstGeom prst="rect">
            <a:avLst/>
          </a:prstGeom>
        </p:spPr>
        <p:txBody>
          <a:bodyPr wrap="none">
            <a:spAutoFit/>
          </a:bodyPr>
          <a:lstStyle/>
          <a:p>
            <a:r>
              <a:rPr lang="en-US" sz="4400" b="1" dirty="0" smtClean="0">
                <a:latin typeface="hurme_no2-webfont"/>
              </a:rPr>
              <a:t>ANY QUESTIONS?</a:t>
            </a:r>
            <a:endParaRPr lang="en-US" sz="4400" dirty="0">
              <a:latin typeface="hurme_no2-webfont"/>
            </a:endParaRPr>
          </a:p>
        </p:txBody>
      </p:sp>
      <p:pic>
        <p:nvPicPr>
          <p:cNvPr id="6" name="Picture 2" descr="Question mark GIFs - Get the best gif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99599" y="2078293"/>
            <a:ext cx="1932826" cy="248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044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xEl>
                                              <p:pRg st="0" end="0"/>
                                            </p:txEl>
                                          </p:spTgt>
                                        </p:tgtEl>
                                        <p:attrNameLst>
                                          <p:attrName>r</p:attrName>
                                        </p:attrNameLst>
                                      </p:cBhvr>
                                    </p:animRot>
                                    <p:animRot by="-240000">
                                      <p:cBhvr>
                                        <p:cTn id="7" dur="200" fill="hold">
                                          <p:stCondLst>
                                            <p:cond delay="200"/>
                                          </p:stCondLst>
                                        </p:cTn>
                                        <p:tgtEl>
                                          <p:spTgt spid="5">
                                            <p:txEl>
                                              <p:pRg st="0" end="0"/>
                                            </p:txEl>
                                          </p:spTgt>
                                        </p:tgtEl>
                                        <p:attrNameLst>
                                          <p:attrName>r</p:attrName>
                                        </p:attrNameLst>
                                      </p:cBhvr>
                                    </p:animRot>
                                    <p:animRot by="240000">
                                      <p:cBhvr>
                                        <p:cTn id="8" dur="200" fill="hold">
                                          <p:stCondLst>
                                            <p:cond delay="400"/>
                                          </p:stCondLst>
                                        </p:cTn>
                                        <p:tgtEl>
                                          <p:spTgt spid="5">
                                            <p:txEl>
                                              <p:pRg st="0" end="0"/>
                                            </p:txEl>
                                          </p:spTgt>
                                        </p:tgtEl>
                                        <p:attrNameLst>
                                          <p:attrName>r</p:attrName>
                                        </p:attrNameLst>
                                      </p:cBhvr>
                                    </p:animRot>
                                    <p:animRot by="-240000">
                                      <p:cBhvr>
                                        <p:cTn id="9" dur="200" fill="hold">
                                          <p:stCondLst>
                                            <p:cond delay="600"/>
                                          </p:stCondLst>
                                        </p:cTn>
                                        <p:tgtEl>
                                          <p:spTgt spid="5">
                                            <p:txEl>
                                              <p:pRg st="0" end="0"/>
                                            </p:txEl>
                                          </p:spTgt>
                                        </p:tgtEl>
                                        <p:attrNameLst>
                                          <p:attrName>r</p:attrName>
                                        </p:attrNameLst>
                                      </p:cBhvr>
                                    </p:animRot>
                                    <p:animRot by="120000">
                                      <p:cBhvr>
                                        <p:cTn id="10" dur="200" fill="hold">
                                          <p:stCondLst>
                                            <p:cond delay="800"/>
                                          </p:stCondLst>
                                        </p:cTn>
                                        <p:tgtEl>
                                          <p:spTgt spid="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3216" y="2506893"/>
            <a:ext cx="5959009" cy="1077218"/>
          </a:xfrm>
          <a:prstGeom prst="rect">
            <a:avLst/>
          </a:prstGeom>
          <a:noFill/>
        </p:spPr>
        <p:txBody>
          <a:bodyPr wrap="square" rtlCol="0">
            <a:spAutoFit/>
          </a:bodyPr>
          <a:lstStyle/>
          <a:p>
            <a:r>
              <a:rPr lang="en-US" sz="6400" dirty="0">
                <a:latin typeface="DM Serif Display" panose="020B0604020202020204" charset="0"/>
              </a:rPr>
              <a:t>THANK YOU!</a:t>
            </a:r>
          </a:p>
        </p:txBody>
      </p:sp>
      <p:pic>
        <p:nvPicPr>
          <p:cNvPr id="12290" name="Picture 2" descr="Ballito Uni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65904" y="1362301"/>
            <a:ext cx="3068549" cy="37259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range Background Images – Browse 8,526,660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465904" y="2782363"/>
            <a:ext cx="3068548" cy="885825"/>
          </a:xfrm>
          <a:prstGeom prst="rect">
            <a:avLst/>
          </a:prstGeom>
        </p:spPr>
      </p:pic>
      <p:sp>
        <p:nvSpPr>
          <p:cNvPr id="4" name="Rectangle 3"/>
          <p:cNvSpPr/>
          <p:nvPr/>
        </p:nvSpPr>
        <p:spPr>
          <a:xfrm>
            <a:off x="6911979" y="2770706"/>
            <a:ext cx="3771161" cy="769441"/>
          </a:xfrm>
          <a:prstGeom prst="rect">
            <a:avLst/>
          </a:prstGeom>
        </p:spPr>
        <p:txBody>
          <a:bodyPr wrap="none">
            <a:spAutoFit/>
          </a:bodyPr>
          <a:lstStyle/>
          <a:p>
            <a:r>
              <a:rPr lang="en-US" sz="4400" b="1" dirty="0">
                <a:latin typeface="hurme_no2-webfont"/>
              </a:rPr>
              <a:t>THANK </a:t>
            </a:r>
            <a:r>
              <a:rPr lang="en-US" sz="4400" b="1" dirty="0" smtClean="0">
                <a:latin typeface="hurme_no2-webfont"/>
              </a:rPr>
              <a:t>YOU</a:t>
            </a:r>
            <a:r>
              <a:rPr lang="en-US" sz="4400" b="1" dirty="0">
                <a:latin typeface="hurme_no2-webfont"/>
              </a:rPr>
              <a:t>!</a:t>
            </a:r>
            <a:endParaRPr lang="en-US" sz="4400" dirty="0">
              <a:latin typeface="hurme_no2-webfont"/>
            </a:endParaRPr>
          </a:p>
        </p:txBody>
      </p:sp>
      <p:pic>
        <p:nvPicPr>
          <p:cNvPr id="7" name="Picture 2" descr="Ballito Uni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76892" y="1566023"/>
            <a:ext cx="3068549" cy="372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4197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u="sng" dirty="0"/>
              <a:t>GROUP MEMBERS:</a:t>
            </a:r>
            <a:br>
              <a:rPr lang="en-US" altLang="en-US" b="1" u="sng" dirty="0"/>
            </a:br>
            <a:endParaRPr lang="en-US" b="1" dirty="0"/>
          </a:p>
        </p:txBody>
      </p:sp>
      <p:sp>
        <p:nvSpPr>
          <p:cNvPr id="3" name="Content Placeholder 2"/>
          <p:cNvSpPr>
            <a:spLocks noGrp="1"/>
          </p:cNvSpPr>
          <p:nvPr>
            <p:ph idx="1"/>
          </p:nvPr>
        </p:nvSpPr>
        <p:spPr>
          <a:xfrm>
            <a:off x="838200" y="1402545"/>
            <a:ext cx="10515600" cy="4351338"/>
          </a:xfrm>
        </p:spPr>
        <p:txBody>
          <a:bodyPr/>
          <a:lstStyle/>
          <a:p>
            <a:endParaRPr lang="en-US" dirty="0"/>
          </a:p>
        </p:txBody>
      </p:sp>
      <p:sp>
        <p:nvSpPr>
          <p:cNvPr id="4" name="Date Placeholder 3"/>
          <p:cNvSpPr>
            <a:spLocks noGrp="1"/>
          </p:cNvSpPr>
          <p:nvPr>
            <p:ph type="dt" sz="half" idx="10"/>
          </p:nvPr>
        </p:nvSpPr>
        <p:spPr/>
        <p:txBody>
          <a:bodyPr/>
          <a:lstStyle/>
          <a:p>
            <a:fld id="{D85E2E31-6AE1-462D-956D-AAFF749813F4}" type="datetime1">
              <a:rPr lang="en-US" smtClean="0"/>
              <a:t>6/9/2022</a:t>
            </a:fld>
            <a:endParaRPr lang="en-US"/>
          </a:p>
        </p:txBody>
      </p:sp>
      <p:sp>
        <p:nvSpPr>
          <p:cNvPr id="5" name="Footer Placeholder 4"/>
          <p:cNvSpPr>
            <a:spLocks noGrp="1"/>
          </p:cNvSpPr>
          <p:nvPr>
            <p:ph type="ftr" sz="quarter" idx="11"/>
          </p:nvPr>
        </p:nvSpPr>
        <p:spPr/>
        <p:txBody>
          <a:bodyPr/>
          <a:lstStyle/>
          <a:p>
            <a:r>
              <a:rPr lang="en-US" smtClean="0"/>
              <a:t>Prepared By: Aftab Ahmed, QAU-Islamabad</a:t>
            </a:r>
            <a:endParaRPr lang="en-US"/>
          </a:p>
        </p:txBody>
      </p:sp>
      <p:pic>
        <p:nvPicPr>
          <p:cNvPr id="6" name="Picture 5"/>
          <p:cNvPicPr>
            <a:picLocks noChangeAspect="1"/>
          </p:cNvPicPr>
          <p:nvPr/>
        </p:nvPicPr>
        <p:blipFill>
          <a:blip r:embed="rId2"/>
          <a:stretch>
            <a:fillRect/>
          </a:stretch>
        </p:blipFill>
        <p:spPr>
          <a:xfrm flipH="1">
            <a:off x="0" y="0"/>
            <a:ext cx="12192000" cy="6858000"/>
          </a:xfrm>
          <a:prstGeom prst="rect">
            <a:avLst/>
          </a:prstGeom>
        </p:spPr>
      </p:pic>
      <p:sp>
        <p:nvSpPr>
          <p:cNvPr id="7" name="Rectangle 6"/>
          <p:cNvSpPr/>
          <p:nvPr/>
        </p:nvSpPr>
        <p:spPr>
          <a:xfrm>
            <a:off x="532262" y="1222220"/>
            <a:ext cx="9124355" cy="4401205"/>
          </a:xfrm>
          <a:prstGeom prst="rect">
            <a:avLst/>
          </a:prstGeom>
        </p:spPr>
        <p:txBody>
          <a:bodyPr wrap="square">
            <a:spAutoFit/>
          </a:bodyPr>
          <a:lstStyle/>
          <a:p>
            <a:pPr marL="342900" indent="-342900" algn="just">
              <a:lnSpc>
                <a:spcPct val="200000"/>
              </a:lnSpc>
              <a:buFont typeface="Wingdings" panose="05000000000000000000" pitchFamily="2" charset="2"/>
              <a:buChar char="q"/>
            </a:pPr>
            <a:r>
              <a:rPr lang="en-US" sz="2800" b="1" dirty="0" smtClean="0">
                <a:solidFill>
                  <a:schemeClr val="bg1"/>
                </a:solidFill>
                <a:latin typeface="hurme_no2-webfont"/>
              </a:rPr>
              <a:t>INTRODUCTION</a:t>
            </a:r>
          </a:p>
          <a:p>
            <a:pPr marL="342900" indent="-342900" algn="just">
              <a:lnSpc>
                <a:spcPct val="200000"/>
              </a:lnSpc>
              <a:buFont typeface="Wingdings" panose="05000000000000000000" pitchFamily="2" charset="2"/>
              <a:buChar char="q"/>
            </a:pPr>
            <a:r>
              <a:rPr lang="en-US" sz="2800" b="1" dirty="0" smtClean="0">
                <a:solidFill>
                  <a:schemeClr val="bg1"/>
                </a:solidFill>
                <a:latin typeface="hurme_no2-webfont"/>
              </a:rPr>
              <a:t>DO’S AND DON’TS OF INTERVIEWS</a:t>
            </a:r>
          </a:p>
          <a:p>
            <a:pPr marL="342900" indent="-342900" algn="just">
              <a:lnSpc>
                <a:spcPct val="200000"/>
              </a:lnSpc>
              <a:buFont typeface="Wingdings" panose="05000000000000000000" pitchFamily="2" charset="2"/>
              <a:buChar char="q"/>
            </a:pPr>
            <a:r>
              <a:rPr lang="en-US" sz="2800" b="1" dirty="0" smtClean="0">
                <a:solidFill>
                  <a:schemeClr val="bg1"/>
                </a:solidFill>
                <a:latin typeface="hurme_no2-webfont"/>
              </a:rPr>
              <a:t>STAGES OF INTERVIEWS</a:t>
            </a:r>
          </a:p>
          <a:p>
            <a:pPr marL="342900" indent="-342900" algn="just">
              <a:lnSpc>
                <a:spcPct val="200000"/>
              </a:lnSpc>
              <a:buFont typeface="Wingdings" panose="05000000000000000000" pitchFamily="2" charset="2"/>
              <a:buChar char="q"/>
            </a:pPr>
            <a:r>
              <a:rPr lang="en-US" sz="2800" b="1" dirty="0" smtClean="0">
                <a:solidFill>
                  <a:schemeClr val="bg1"/>
                </a:solidFill>
                <a:latin typeface="hurme_no2-webfont"/>
              </a:rPr>
              <a:t>TYPES OF INTERVIEWS</a:t>
            </a:r>
          </a:p>
          <a:p>
            <a:pPr marL="342900" indent="-342900" algn="just">
              <a:lnSpc>
                <a:spcPct val="200000"/>
              </a:lnSpc>
              <a:buFont typeface="Wingdings" panose="05000000000000000000" pitchFamily="2" charset="2"/>
              <a:buChar char="q"/>
            </a:pPr>
            <a:r>
              <a:rPr lang="en-US" sz="2800" b="1" dirty="0" smtClean="0">
                <a:solidFill>
                  <a:schemeClr val="bg1"/>
                </a:solidFill>
                <a:latin typeface="hurme_no2-webfont"/>
              </a:rPr>
              <a:t>CONCLUSION</a:t>
            </a:r>
          </a:p>
        </p:txBody>
      </p:sp>
      <p:sp>
        <p:nvSpPr>
          <p:cNvPr id="8" name="TextBox 7"/>
          <p:cNvSpPr txBox="1"/>
          <p:nvPr/>
        </p:nvSpPr>
        <p:spPr>
          <a:xfrm>
            <a:off x="532263" y="586854"/>
            <a:ext cx="6564573" cy="646331"/>
          </a:xfrm>
          <a:prstGeom prst="rect">
            <a:avLst/>
          </a:prstGeom>
          <a:noFill/>
        </p:spPr>
        <p:txBody>
          <a:bodyPr wrap="square" rtlCol="0">
            <a:spAutoFit/>
          </a:bodyPr>
          <a:lstStyle/>
          <a:p>
            <a:r>
              <a:rPr lang="en-US" sz="3600" b="1" u="sng" dirty="0" smtClean="0">
                <a:solidFill>
                  <a:schemeClr val="bg1"/>
                </a:solidFill>
                <a:latin typeface="hurme_no2-webfont"/>
              </a:rPr>
              <a:t>TABLE OF CONTENTS:</a:t>
            </a:r>
            <a:endParaRPr lang="en-US" sz="3600" b="1" u="sng" dirty="0">
              <a:solidFill>
                <a:schemeClr val="bg1"/>
              </a:solidFill>
              <a:latin typeface="hurme_no2-webfont"/>
            </a:endParaRPr>
          </a:p>
        </p:txBody>
      </p:sp>
    </p:spTree>
    <p:extLst>
      <p:ext uri="{BB962C8B-B14F-4D97-AF65-F5344CB8AC3E}">
        <p14:creationId xmlns:p14="http://schemas.microsoft.com/office/powerpoint/2010/main" val="1356149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nodeType="clickEffect">
                                  <p:stCondLst>
                                    <p:cond delay="0"/>
                                  </p:stCondLst>
                                  <p:childTnLst>
                                    <p:anim calcmode="discrete" valueType="str">
                                      <p:cBhvr override="childStyle">
                                        <p:cTn id="6" dur="2000" fill="hold"/>
                                        <p:tgtEl>
                                          <p:spTgt spid="7">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7" presetID="10" presetClass="emph" presetSubtype="0" fill="hold" nodeType="withEffect">
                                  <p:stCondLst>
                                    <p:cond delay="0"/>
                                  </p:stCondLst>
                                  <p:childTnLst>
                                    <p:anim calcmode="discrete" valueType="str">
                                      <p:cBhvr override="childStyle">
                                        <p:cTn id="8" dur="2000" fill="hold"/>
                                        <p:tgtEl>
                                          <p:spTgt spid="7">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10" presetClass="emph" presetSubtype="0" fill="hold" nodeType="withEffect">
                                  <p:stCondLst>
                                    <p:cond delay="0"/>
                                  </p:stCondLst>
                                  <p:childTnLst>
                                    <p:anim calcmode="discrete" valueType="str">
                                      <p:cBhvr override="childStyle">
                                        <p:cTn id="10" dur="2000" fill="hold"/>
                                        <p:tgtEl>
                                          <p:spTgt spid="7">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1" presetID="10" presetClass="emph" presetSubtype="0" fill="hold" nodeType="withEffect">
                                  <p:stCondLst>
                                    <p:cond delay="0"/>
                                  </p:stCondLst>
                                  <p:childTnLst>
                                    <p:anim calcmode="discrete" valueType="str">
                                      <p:cBhvr override="childStyle">
                                        <p:cTn id="12" dur="2000" fill="hold"/>
                                        <p:tgtEl>
                                          <p:spTgt spid="7">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3" presetID="10" presetClass="emph" presetSubtype="0" fill="hold" nodeType="withEffect">
                                  <p:stCondLst>
                                    <p:cond delay="0"/>
                                  </p:stCondLst>
                                  <p:childTnLst>
                                    <p:anim calcmode="discrete" valueType="str">
                                      <p:cBhvr override="childStyle">
                                        <p:cTn id="14" dur="2000" fill="hold"/>
                                        <p:tgtEl>
                                          <p:spTgt spid="7">
                                            <p:txEl>
                                              <p:pRg st="4" end="4"/>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8D8EA-7E18-48DD-9AC5-9CD0F093939F}"/>
              </a:ext>
            </a:extLst>
          </p:cNvPr>
          <p:cNvSpPr>
            <a:spLocks noGrp="1"/>
          </p:cNvSpPr>
          <p:nvPr>
            <p:ph type="title"/>
          </p:nvPr>
        </p:nvSpPr>
        <p:spPr>
          <a:xfrm>
            <a:off x="795342" y="637953"/>
            <a:ext cx="11396658" cy="3189507"/>
          </a:xfrm>
        </p:spPr>
        <p:txBody>
          <a:bodyPr vert="horz" lIns="91440" tIns="45720" rIns="91440" bIns="45720" rtlCol="0" anchor="b">
            <a:normAutofit/>
          </a:bodyPr>
          <a:lstStyle/>
          <a:p>
            <a:r>
              <a:rPr lang="en-US" sz="9600" b="1" kern="1200" dirty="0" smtClean="0">
                <a:latin typeface="+mj-lt"/>
                <a:ea typeface="+mj-ea"/>
                <a:cs typeface="+mj-cs"/>
              </a:rPr>
              <a:t>INTERVIEW </a:t>
            </a:r>
            <a:endParaRPr lang="en-US" sz="9600" b="1" kern="1200" dirty="0">
              <a:latin typeface="+mj-lt"/>
              <a:ea typeface="+mj-ea"/>
              <a:cs typeface="+mj-cs"/>
            </a:endParaRP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6B07DF72-AE62-4B09-977F-508062C8DD76}"/>
              </a:ext>
            </a:extLst>
          </p:cNvPr>
          <p:cNvSpPr>
            <a:spLocks noGrp="1"/>
          </p:cNvSpPr>
          <p:nvPr>
            <p:ph idx="1"/>
          </p:nvPr>
        </p:nvSpPr>
        <p:spPr>
          <a:xfrm>
            <a:off x="795342" y="4377268"/>
            <a:ext cx="7970903" cy="1280582"/>
          </a:xfrm>
        </p:spPr>
        <p:txBody>
          <a:bodyPr vert="horz" lIns="91440" tIns="45720" rIns="91440" bIns="45720" rtlCol="0" anchor="t">
            <a:normAutofit fontScale="85000" lnSpcReduction="10000"/>
          </a:bodyPr>
          <a:lstStyle/>
          <a:p>
            <a:pPr algn="just">
              <a:buNone/>
            </a:pPr>
            <a:r>
              <a:rPr lang="en-US" altLang="en-US" sz="3600" b="1" dirty="0">
                <a:solidFill>
                  <a:schemeClr val="bg1"/>
                </a:solidFill>
              </a:rPr>
              <a:t>Interview -</a:t>
            </a:r>
            <a:r>
              <a:rPr lang="en-US" altLang="en-US" sz="3600" dirty="0">
                <a:solidFill>
                  <a:schemeClr val="bg1"/>
                </a:solidFill>
              </a:rPr>
              <a:t> </a:t>
            </a:r>
            <a:r>
              <a:rPr lang="en-US" sz="3600" dirty="0">
                <a:solidFill>
                  <a:schemeClr val="bg1"/>
                </a:solidFill>
              </a:rPr>
              <a:t>An interview is </a:t>
            </a:r>
            <a:r>
              <a:rPr lang="en-US" sz="3600" b="1" dirty="0">
                <a:solidFill>
                  <a:schemeClr val="bg1"/>
                </a:solidFill>
              </a:rPr>
              <a:t>a structured conversation where one participant asks questions, and the other provides answers</a:t>
            </a:r>
            <a:r>
              <a:rPr lang="en-US" sz="3600" dirty="0">
                <a:solidFill>
                  <a:schemeClr val="bg1"/>
                </a:solidFill>
              </a:rPr>
              <a:t>. </a:t>
            </a: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276786FC-4AE9-4EBF-ACF6-52AB7E906027}"/>
              </a:ext>
            </a:extLst>
          </p:cNvPr>
          <p:cNvSpPr>
            <a:spLocks noGrp="1"/>
          </p:cNvSpPr>
          <p:nvPr>
            <p:ph type="dt" sz="half" idx="10"/>
          </p:nvPr>
        </p:nvSpPr>
        <p:spPr/>
        <p:txBody>
          <a:bodyPr/>
          <a:lstStyle/>
          <a:p>
            <a:fld id="{B8BDCD5C-3C51-4EAB-BC96-8CF9F4AE4545}" type="datetime1">
              <a:rPr lang="en-US" smtClean="0"/>
              <a:t>6/9/2022</a:t>
            </a:fld>
            <a:endParaRPr lang="en-US" dirty="0"/>
          </a:p>
        </p:txBody>
      </p:sp>
      <p:sp>
        <p:nvSpPr>
          <p:cNvPr id="5" name="Footer Placeholder 4">
            <a:extLst>
              <a:ext uri="{FF2B5EF4-FFF2-40B4-BE49-F238E27FC236}">
                <a16:creationId xmlns:a16="http://schemas.microsoft.com/office/drawing/2014/main" id="{19CE9D9C-35AA-41A8-8EF7-31E5DD8131ED}"/>
              </a:ext>
            </a:extLst>
          </p:cNvPr>
          <p:cNvSpPr>
            <a:spLocks noGrp="1"/>
          </p:cNvSpPr>
          <p:nvPr>
            <p:ph type="ftr" sz="quarter" idx="11"/>
          </p:nvPr>
        </p:nvSpPr>
        <p:spPr/>
        <p:txBody>
          <a:bodyPr/>
          <a:lstStyle/>
          <a:p>
            <a:r>
              <a:rPr lang="en-US" dirty="0" smtClean="0"/>
              <a:t>Prepared By: Aamna Tahir</a:t>
            </a:r>
            <a:endParaRPr lang="en-US" dirty="0"/>
          </a:p>
        </p:txBody>
      </p:sp>
      <p:pic>
        <p:nvPicPr>
          <p:cNvPr id="2050" name="Picture 2" descr="video camerapers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80162" y="2112646"/>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9825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A0EC-78C2-4D1D-97F1-81E4CD1CD429}"/>
              </a:ext>
            </a:extLst>
          </p:cNvPr>
          <p:cNvSpPr>
            <a:spLocks noGrp="1"/>
          </p:cNvSpPr>
          <p:nvPr>
            <p:ph type="title"/>
          </p:nvPr>
        </p:nvSpPr>
        <p:spPr>
          <a:xfrm>
            <a:off x="464310" y="735824"/>
            <a:ext cx="4560584" cy="1128068"/>
          </a:xfrm>
        </p:spPr>
        <p:txBody>
          <a:bodyPr anchor="ctr">
            <a:normAutofit fontScale="90000"/>
          </a:bodyPr>
          <a:lstStyle/>
          <a:p>
            <a:r>
              <a:rPr lang="en-US" sz="4000" b="1" dirty="0" smtClean="0">
                <a:latin typeface="hurme_no2-webfont"/>
              </a:rPr>
              <a:t>Why?</a:t>
            </a:r>
            <a:br>
              <a:rPr lang="en-US" sz="4000" b="1" dirty="0" smtClean="0">
                <a:latin typeface="hurme_no2-webfont"/>
              </a:rPr>
            </a:br>
            <a:endParaRPr lang="en-US" sz="4000" dirty="0">
              <a:latin typeface="hurme_no2-webfont"/>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0EBE45B-835B-4A58-8598-6AAF5B7D1915}"/>
              </a:ext>
            </a:extLst>
          </p:cNvPr>
          <p:cNvSpPr>
            <a:spLocks noGrp="1"/>
          </p:cNvSpPr>
          <p:nvPr>
            <p:ph idx="1"/>
          </p:nvPr>
        </p:nvSpPr>
        <p:spPr>
          <a:xfrm>
            <a:off x="340004" y="1871812"/>
            <a:ext cx="5234491" cy="3979585"/>
          </a:xfrm>
        </p:spPr>
        <p:txBody>
          <a:bodyPr anchor="ctr">
            <a:normAutofit/>
          </a:bodyPr>
          <a:lstStyle/>
          <a:p>
            <a:pPr>
              <a:buFont typeface="Wingdings" panose="05000000000000000000" pitchFamily="2" charset="2"/>
              <a:buChar char="§"/>
            </a:pPr>
            <a:r>
              <a:rPr lang="en-US" sz="2000" dirty="0">
                <a:latin typeface="hurme_no2-webfont"/>
              </a:rPr>
              <a:t>To judge the overall personality of the candidate.</a:t>
            </a:r>
          </a:p>
          <a:p>
            <a:pPr>
              <a:buFont typeface="Wingdings" panose="05000000000000000000" pitchFamily="2" charset="2"/>
              <a:buChar char="§"/>
            </a:pPr>
            <a:r>
              <a:rPr lang="en-US" sz="2000" dirty="0">
                <a:latin typeface="hurme_no2-webfont"/>
              </a:rPr>
              <a:t>To know whether you are able to perform the required job or not.</a:t>
            </a:r>
          </a:p>
          <a:p>
            <a:pPr>
              <a:buFont typeface="Wingdings" panose="05000000000000000000" pitchFamily="2" charset="2"/>
              <a:buChar char="§"/>
            </a:pPr>
            <a:r>
              <a:rPr lang="en-US" sz="2000" dirty="0">
                <a:latin typeface="hurme_no2-webfont"/>
              </a:rPr>
              <a:t>To judge the skills and attributes which are not mentioned in </a:t>
            </a:r>
            <a:r>
              <a:rPr lang="en-US" sz="2000" dirty="0" smtClean="0">
                <a:latin typeface="hurme_no2-webfont"/>
              </a:rPr>
              <a:t>C.V.</a:t>
            </a:r>
            <a:endParaRPr lang="en-US" sz="2000" dirty="0">
              <a:latin typeface="hurme_no2-webfont"/>
            </a:endParaRPr>
          </a:p>
          <a:p>
            <a:pPr>
              <a:buFont typeface="Wingdings" panose="05000000000000000000" pitchFamily="2" charset="2"/>
              <a:buChar char="§"/>
            </a:pPr>
            <a:r>
              <a:rPr lang="en-US" sz="2000" dirty="0">
                <a:latin typeface="hurme_no2-webfont"/>
              </a:rPr>
              <a:t>Apart from your knowledge your ability and capacity to do the job</a:t>
            </a:r>
            <a:r>
              <a:rPr lang="en-US" sz="2000" dirty="0" smtClean="0">
                <a:latin typeface="hurme_no2-webfont"/>
              </a:rPr>
              <a:t>.</a:t>
            </a:r>
          </a:p>
          <a:p>
            <a:pPr>
              <a:buFont typeface="Wingdings" panose="05000000000000000000" pitchFamily="2" charset="2"/>
              <a:buChar char="§"/>
            </a:pPr>
            <a:r>
              <a:rPr lang="en-US" sz="2000" dirty="0">
                <a:latin typeface="hurme_no2-webfont"/>
              </a:rPr>
              <a:t>To find out what motivates you, how well you </a:t>
            </a:r>
            <a:r>
              <a:rPr lang="en-US" sz="2000" dirty="0" smtClean="0">
                <a:latin typeface="hurme_no2-webfont"/>
              </a:rPr>
              <a:t>communicate.</a:t>
            </a:r>
            <a:endParaRPr lang="en-US" sz="2000" dirty="0">
              <a:latin typeface="hurme_no2-webfont"/>
            </a:endParaRPr>
          </a:p>
          <a:p>
            <a:pPr>
              <a:buFont typeface="Wingdings" panose="05000000000000000000" pitchFamily="2" charset="2"/>
              <a:buChar char="§"/>
            </a:pPr>
            <a:r>
              <a:rPr lang="en-US" sz="2000" dirty="0">
                <a:latin typeface="hurme_no2-webfont"/>
              </a:rPr>
              <a:t>Your actual strengths and weaknesses.</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87,573 Imagination Illustrations &amp; Clip Art - iStock">
            <a:extLst>
              <a:ext uri="{FF2B5EF4-FFF2-40B4-BE49-F238E27FC236}">
                <a16:creationId xmlns:a16="http://schemas.microsoft.com/office/drawing/2014/main" id="{D0C5ADC1-92BA-47BA-9CC8-64268DDEF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42" r="-2"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ffice Chair With Question Mark Stock Photo - Download Image Now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902" y="900751"/>
            <a:ext cx="5213444" cy="5049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26178" y="1418553"/>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13" name="Picture 4" descr="About us? -"/>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939" y="236877"/>
            <a:ext cx="973963" cy="12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4257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BLOG - KPIs: do's &amp; don'ts - Bizaline (E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50" y="365125"/>
            <a:ext cx="10918247"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03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A0EC-78C2-4D1D-97F1-81E4CD1CD429}"/>
              </a:ext>
            </a:extLst>
          </p:cNvPr>
          <p:cNvSpPr>
            <a:spLocks noGrp="1"/>
          </p:cNvSpPr>
          <p:nvPr>
            <p:ph type="title"/>
          </p:nvPr>
        </p:nvSpPr>
        <p:spPr>
          <a:xfrm>
            <a:off x="496294" y="532151"/>
            <a:ext cx="4560584" cy="1128068"/>
          </a:xfrm>
        </p:spPr>
        <p:txBody>
          <a:bodyPr anchor="ctr">
            <a:normAutofit fontScale="90000"/>
          </a:bodyPr>
          <a:lstStyle/>
          <a:p>
            <a:r>
              <a:rPr lang="en-US" sz="4000" b="1" dirty="0" smtClean="0">
                <a:latin typeface="hurme_no2-webfont"/>
              </a:rPr>
              <a:t>DO’S AND DON’TS</a:t>
            </a:r>
            <a:endParaRPr lang="en-US" sz="4000" b="1" dirty="0">
              <a:latin typeface="hurme_no2-webfont"/>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0EBE45B-835B-4A58-8598-6AAF5B7D1915}"/>
              </a:ext>
            </a:extLst>
          </p:cNvPr>
          <p:cNvSpPr>
            <a:spLocks noGrp="1"/>
          </p:cNvSpPr>
          <p:nvPr>
            <p:ph idx="1"/>
          </p:nvPr>
        </p:nvSpPr>
        <p:spPr>
          <a:xfrm>
            <a:off x="355196" y="1703100"/>
            <a:ext cx="5234491" cy="4479229"/>
          </a:xfrm>
        </p:spPr>
        <p:txBody>
          <a:bodyPr anchor="ctr">
            <a:noAutofit/>
          </a:bodyPr>
          <a:lstStyle/>
          <a:p>
            <a:pPr>
              <a:lnSpc>
                <a:spcPct val="100000"/>
              </a:lnSpc>
              <a:buFont typeface="Wingdings" panose="05000000000000000000" pitchFamily="2" charset="2"/>
              <a:buChar char="§"/>
            </a:pPr>
            <a:r>
              <a:rPr lang="en-US" sz="2400" dirty="0" smtClean="0">
                <a:latin typeface="hurme_no2-webfont"/>
              </a:rPr>
              <a:t>Research </a:t>
            </a:r>
            <a:r>
              <a:rPr lang="en-US" sz="2400" dirty="0">
                <a:latin typeface="hurme_no2-webfont"/>
              </a:rPr>
              <a:t>the company and the position you're applying for.</a:t>
            </a:r>
          </a:p>
          <a:p>
            <a:pPr>
              <a:lnSpc>
                <a:spcPct val="100000"/>
              </a:lnSpc>
              <a:buFont typeface="Wingdings" panose="05000000000000000000" pitchFamily="2" charset="2"/>
              <a:buChar char="§"/>
            </a:pPr>
            <a:r>
              <a:rPr lang="en-US" sz="2400" dirty="0">
                <a:latin typeface="hurme_no2-webfont"/>
              </a:rPr>
              <a:t>Research common interview questions and practice your answers.</a:t>
            </a:r>
          </a:p>
          <a:p>
            <a:pPr>
              <a:lnSpc>
                <a:spcPct val="100000"/>
              </a:lnSpc>
              <a:buFont typeface="Wingdings" panose="05000000000000000000" pitchFamily="2" charset="2"/>
              <a:buChar char="§"/>
            </a:pPr>
            <a:r>
              <a:rPr lang="en-US" sz="2400" dirty="0">
                <a:latin typeface="hurme_no2-webfont"/>
              </a:rPr>
              <a:t>Dress appropriately for the job you want, be neatly groomed, and dress relatively conservatively. </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87,573 Imagination Illustrations &amp; Clip Art - iStock">
            <a:extLst>
              <a:ext uri="{FF2B5EF4-FFF2-40B4-BE49-F238E27FC236}">
                <a16:creationId xmlns:a16="http://schemas.microsoft.com/office/drawing/2014/main" id="{D0C5ADC1-92BA-47BA-9CC8-64268DDEF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42" r="-2"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s and donts GIFs - Get the best gif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934846"/>
            <a:ext cx="5599177" cy="51238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ite Background Images for Desktop or Mobile | Cool Backgr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341" y="1006475"/>
            <a:ext cx="5353082" cy="53376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Professional Development - Ms. Mercurio's ePortfolio"/>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14337" y="1703100"/>
            <a:ext cx="4762500" cy="338137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583657" y="1664818"/>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03458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A0EC-78C2-4D1D-97F1-81E4CD1CD429}"/>
              </a:ext>
            </a:extLst>
          </p:cNvPr>
          <p:cNvSpPr>
            <a:spLocks noGrp="1"/>
          </p:cNvSpPr>
          <p:nvPr>
            <p:ph type="title"/>
          </p:nvPr>
        </p:nvSpPr>
        <p:spPr>
          <a:xfrm>
            <a:off x="496294" y="532151"/>
            <a:ext cx="4560584" cy="1128068"/>
          </a:xfrm>
        </p:spPr>
        <p:txBody>
          <a:bodyPr anchor="ctr">
            <a:normAutofit/>
          </a:bodyPr>
          <a:lstStyle/>
          <a:p>
            <a:r>
              <a:rPr lang="en-US" sz="3200" b="1" dirty="0">
                <a:latin typeface="hurme_no2-webfont"/>
              </a:rPr>
              <a:t>DO’S AND </a:t>
            </a:r>
            <a:r>
              <a:rPr lang="en-US" sz="3200" b="1" dirty="0" smtClean="0">
                <a:latin typeface="hurme_no2-webfont"/>
              </a:rPr>
              <a:t>DON’TS</a:t>
            </a:r>
            <a:endParaRPr lang="en-US" sz="2900" dirty="0">
              <a:latin typeface="hurme_no2-webfont"/>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87,573 Imagination Illustrations &amp; Clip Art - iStock">
            <a:extLst>
              <a:ext uri="{FF2B5EF4-FFF2-40B4-BE49-F238E27FC236}">
                <a16:creationId xmlns:a16="http://schemas.microsoft.com/office/drawing/2014/main" id="{D0C5ADC1-92BA-47BA-9CC8-64268DDEF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42" r="-2"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s and donts GIFs - Get the best gif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934846"/>
            <a:ext cx="5599177" cy="51238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ite Background Images for Desktop or Mobile | Cool Backgr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341" y="1006475"/>
            <a:ext cx="5353082" cy="53376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Professional Development - Ms. Mercurio's ePortfolio"/>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14337" y="1703100"/>
            <a:ext cx="4762500" cy="338137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583657" y="1664818"/>
            <a:ext cx="4544705" cy="3321"/>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4" name="Rectangle 3"/>
          <p:cNvSpPr/>
          <p:nvPr/>
        </p:nvSpPr>
        <p:spPr>
          <a:xfrm>
            <a:off x="398647" y="2100962"/>
            <a:ext cx="4975880" cy="4524315"/>
          </a:xfrm>
          <a:prstGeom prst="rect">
            <a:avLst/>
          </a:prstGeom>
        </p:spPr>
        <p:txBody>
          <a:bodyPr wrap="square">
            <a:spAutoFit/>
          </a:bodyPr>
          <a:lstStyle/>
          <a:p>
            <a:pPr marL="285750" indent="-285750" algn="just">
              <a:buFont typeface="Wingdings" panose="05000000000000000000" pitchFamily="2" charset="2"/>
              <a:buChar char="§"/>
            </a:pPr>
            <a:r>
              <a:rPr lang="en-US" sz="2400" dirty="0" smtClean="0">
                <a:latin typeface="hurme_no2-webfont"/>
              </a:rPr>
              <a:t>Rehearse </a:t>
            </a:r>
            <a:r>
              <a:rPr lang="en-US" sz="2400" dirty="0">
                <a:latin typeface="hurme_no2-webfont"/>
              </a:rPr>
              <a:t>your answers so </a:t>
            </a:r>
            <a:r>
              <a:rPr lang="en-US" sz="2400" dirty="0" smtClean="0">
                <a:latin typeface="hurme_no2-webfont"/>
              </a:rPr>
              <a:t>much that </a:t>
            </a:r>
            <a:r>
              <a:rPr lang="en-US" sz="2400" dirty="0">
                <a:latin typeface="hurme_no2-webfont"/>
              </a:rPr>
              <a:t>you sound like you're just reciting from memory</a:t>
            </a:r>
            <a:r>
              <a:rPr lang="en-US" sz="2400" dirty="0" smtClean="0">
                <a:latin typeface="hurme_no2-webfont"/>
              </a:rPr>
              <a:t>.</a:t>
            </a:r>
            <a:endParaRPr lang="en-US" sz="2400" dirty="0">
              <a:latin typeface="hurme_no2-webfont"/>
            </a:endParaRPr>
          </a:p>
          <a:p>
            <a:pPr marL="285750" indent="-285750" algn="just">
              <a:buFont typeface="Wingdings" panose="05000000000000000000" pitchFamily="2" charset="2"/>
              <a:buChar char="§"/>
            </a:pPr>
            <a:r>
              <a:rPr lang="en-US" sz="2400" dirty="0">
                <a:latin typeface="hurme_no2-webfont"/>
              </a:rPr>
              <a:t>Arrive smelling ( too </a:t>
            </a:r>
            <a:r>
              <a:rPr lang="en-US" sz="2400" dirty="0" smtClean="0">
                <a:latin typeface="hurme_no2-webfont"/>
              </a:rPr>
              <a:t>much perfume, cigarette smoke, etc.)</a:t>
            </a:r>
          </a:p>
          <a:p>
            <a:pPr marL="285750" indent="-285750" algn="just">
              <a:lnSpc>
                <a:spcPct val="150000"/>
              </a:lnSpc>
              <a:buFont typeface="Wingdings" panose="05000000000000000000" pitchFamily="2" charset="2"/>
              <a:buChar char="§"/>
            </a:pPr>
            <a:r>
              <a:rPr lang="en-US" sz="2400" dirty="0" smtClean="0">
                <a:latin typeface="hurme_no2-webfont"/>
              </a:rPr>
              <a:t>Don't act nervous.</a:t>
            </a:r>
          </a:p>
          <a:p>
            <a:pPr marL="285750" indent="-285750" algn="just">
              <a:lnSpc>
                <a:spcPct val="150000"/>
              </a:lnSpc>
              <a:buFont typeface="Wingdings" panose="05000000000000000000" pitchFamily="2" charset="2"/>
              <a:buChar char="§"/>
            </a:pPr>
            <a:r>
              <a:rPr lang="en-US" sz="2400" dirty="0" smtClean="0">
                <a:latin typeface="hurme_no2-webfont"/>
              </a:rPr>
              <a:t>Don't ramble.</a:t>
            </a:r>
          </a:p>
          <a:p>
            <a:pPr marL="285750" indent="-285750" algn="just">
              <a:lnSpc>
                <a:spcPct val="150000"/>
              </a:lnSpc>
              <a:buFont typeface="Wingdings" panose="05000000000000000000" pitchFamily="2" charset="2"/>
              <a:buChar char="§"/>
            </a:pPr>
            <a:r>
              <a:rPr lang="en-US" sz="2400" dirty="0" smtClean="0">
                <a:latin typeface="hurme_no2-webfont"/>
              </a:rPr>
              <a:t>Don't ask about money.</a:t>
            </a:r>
          </a:p>
          <a:p>
            <a:pPr marL="285750" indent="-285750" algn="just">
              <a:buFont typeface="Wingdings" panose="05000000000000000000" pitchFamily="2" charset="2"/>
              <a:buChar char="§"/>
            </a:pPr>
            <a:endParaRPr lang="en-US" sz="2400" dirty="0" smtClean="0">
              <a:latin typeface="hurme_no2-webfont"/>
            </a:endParaRPr>
          </a:p>
          <a:p>
            <a:pPr marL="285750" indent="-285750" algn="just">
              <a:lnSpc>
                <a:spcPct val="150000"/>
              </a:lnSpc>
              <a:buFont typeface="Wingdings" panose="05000000000000000000" pitchFamily="2" charset="2"/>
              <a:buChar char="§"/>
            </a:pPr>
            <a:endParaRPr lang="en-US" sz="2400" dirty="0">
              <a:latin typeface="hurme_no2-webfont"/>
            </a:endParaRPr>
          </a:p>
        </p:txBody>
      </p:sp>
    </p:spTree>
    <p:extLst>
      <p:ext uri="{BB962C8B-B14F-4D97-AF65-F5344CB8AC3E}">
        <p14:creationId xmlns:p14="http://schemas.microsoft.com/office/powerpoint/2010/main" val="559682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55666-1DAE-4A84-99B0-D58225298492}"/>
              </a:ext>
            </a:extLst>
          </p:cNvPr>
          <p:cNvSpPr>
            <a:spLocks noGrp="1"/>
          </p:cNvSpPr>
          <p:nvPr>
            <p:ph type="title"/>
          </p:nvPr>
        </p:nvSpPr>
        <p:spPr>
          <a:xfrm>
            <a:off x="594360" y="637125"/>
            <a:ext cx="3802276" cy="5256371"/>
          </a:xfrm>
        </p:spPr>
        <p:txBody>
          <a:bodyPr>
            <a:normAutofit/>
          </a:bodyPr>
          <a:lstStyle/>
          <a:p>
            <a:pPr>
              <a:lnSpc>
                <a:spcPct val="150000"/>
              </a:lnSpc>
            </a:pPr>
            <a:r>
              <a:rPr lang="en-US" b="1" i="0" u="none" strike="noStrike" dirty="0" smtClean="0">
                <a:effectLst/>
                <a:latin typeface="hurme_no2-webfont"/>
              </a:rPr>
              <a:t>STAGES OF INTERVIEW PROCESS</a:t>
            </a:r>
            <a:endParaRPr lang="en-US" b="1" dirty="0"/>
          </a:p>
        </p:txBody>
      </p:sp>
      <p:graphicFrame>
        <p:nvGraphicFramePr>
          <p:cNvPr id="5" name="Content Placeholder 2">
            <a:extLst>
              <a:ext uri="{FF2B5EF4-FFF2-40B4-BE49-F238E27FC236}">
                <a16:creationId xmlns:a16="http://schemas.microsoft.com/office/drawing/2014/main" id="{B5391CB4-0A6F-E0E4-7B3F-0DDF2C7CA8C3}"/>
              </a:ext>
            </a:extLst>
          </p:cNvPr>
          <p:cNvGraphicFramePr>
            <a:graphicFrameLocks noGrp="1"/>
          </p:cNvGraphicFramePr>
          <p:nvPr>
            <p:ph idx="1"/>
            <p:extLst>
              <p:ext uri="{D42A27DB-BD31-4B8C-83A1-F6EECF244321}">
                <p14:modId xmlns:p14="http://schemas.microsoft.com/office/powerpoint/2010/main" val="2239690296"/>
              </p:ext>
            </p:extLst>
          </p:nvPr>
        </p:nvGraphicFramePr>
        <p:xfrm>
          <a:off x="5262519"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186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780</Words>
  <Application>Microsoft Office PowerPoint</Application>
  <PresentationFormat>Widescreen</PresentationFormat>
  <Paragraphs>124</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DM Serif Display</vt:lpstr>
      <vt:lpstr>hurme_no2-webfont</vt:lpstr>
      <vt:lpstr>Times New Roman</vt:lpstr>
      <vt:lpstr>Wingdings</vt:lpstr>
      <vt:lpstr>Office Theme</vt:lpstr>
      <vt:lpstr>INTERVIEWS</vt:lpstr>
      <vt:lpstr>GROUP MEMBERS: </vt:lpstr>
      <vt:lpstr>GROUP MEMBERS: </vt:lpstr>
      <vt:lpstr>INTERVIEW </vt:lpstr>
      <vt:lpstr>Why? </vt:lpstr>
      <vt:lpstr>PowerPoint Presentation</vt:lpstr>
      <vt:lpstr>DO’S AND DON’TS</vt:lpstr>
      <vt:lpstr>DO’S AND DON’TS</vt:lpstr>
      <vt:lpstr>STAGES OF INTERVIEW PROCESS</vt:lpstr>
      <vt:lpstr> INTRODUCTION </vt:lpstr>
      <vt:lpstr> SMALL TALK </vt:lpstr>
      <vt:lpstr> QUESTION AND ANSWER PHASE: </vt:lpstr>
      <vt:lpstr>QUESTION AND ANSWER PHASE</vt:lpstr>
      <vt:lpstr> YOUR QUESTIONS: </vt:lpstr>
      <vt:lpstr>CLOSING:</vt:lpstr>
      <vt:lpstr>PowerPoint Presentation</vt:lpstr>
      <vt:lpstr>1. Informational Interview</vt:lpstr>
      <vt:lpstr>2. Individual Interview</vt:lpstr>
      <vt:lpstr>3. Telephone Interview</vt:lpstr>
      <vt:lpstr>4. Group Interview</vt:lpstr>
      <vt:lpstr>5. Behavioral-Based Interview</vt:lpstr>
      <vt:lpstr>How to Tackle?</vt:lpstr>
      <vt:lpstr>7. Panel Interview</vt:lpstr>
      <vt:lpstr>Panel VS Group Interview</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Interviews</dc:title>
  <dc:creator>AAMNA TAHIR</dc:creator>
  <cp:lastModifiedBy>Moorche</cp:lastModifiedBy>
  <cp:revision>91</cp:revision>
  <dcterms:created xsi:type="dcterms:W3CDTF">2022-03-26T08:38:01Z</dcterms:created>
  <dcterms:modified xsi:type="dcterms:W3CDTF">2022-06-09T17:34:41Z</dcterms:modified>
</cp:coreProperties>
</file>